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76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4396" r:id="rId1"/>
  </p:sldMasterIdLst>
  <p:notesMasterIdLst>
    <p:notesMasterId r:id="rId88"/>
  </p:notesMasterIdLst>
  <p:handoutMasterIdLst>
    <p:handoutMasterId r:id="rId89"/>
  </p:handoutMasterIdLst>
  <p:sldIdLst>
    <p:sldId id="289" r:id="rId2"/>
    <p:sldId id="364" r:id="rId3"/>
    <p:sldId id="311" r:id="rId4"/>
    <p:sldId id="468" r:id="rId5"/>
    <p:sldId id="591" r:id="rId6"/>
    <p:sldId id="313" r:id="rId7"/>
    <p:sldId id="469" r:id="rId8"/>
    <p:sldId id="470" r:id="rId9"/>
    <p:sldId id="471" r:id="rId10"/>
    <p:sldId id="322" r:id="rId11"/>
    <p:sldId id="387" r:id="rId12"/>
    <p:sldId id="554" r:id="rId13"/>
    <p:sldId id="555" r:id="rId14"/>
    <p:sldId id="580" r:id="rId15"/>
    <p:sldId id="581" r:id="rId16"/>
    <p:sldId id="582" r:id="rId17"/>
    <p:sldId id="583" r:id="rId18"/>
    <p:sldId id="584" r:id="rId19"/>
    <p:sldId id="479" r:id="rId20"/>
    <p:sldId id="500" r:id="rId21"/>
    <p:sldId id="501" r:id="rId22"/>
    <p:sldId id="483" r:id="rId23"/>
    <p:sldId id="484" r:id="rId24"/>
    <p:sldId id="485" r:id="rId25"/>
    <p:sldId id="486" r:id="rId26"/>
    <p:sldId id="487" r:id="rId27"/>
    <p:sldId id="489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531" r:id="rId36"/>
    <p:sldId id="535" r:id="rId37"/>
    <p:sldId id="536" r:id="rId38"/>
    <p:sldId id="537" r:id="rId39"/>
    <p:sldId id="538" r:id="rId40"/>
    <p:sldId id="540" r:id="rId41"/>
    <p:sldId id="561" r:id="rId42"/>
    <p:sldId id="562" r:id="rId43"/>
    <p:sldId id="563" r:id="rId44"/>
    <p:sldId id="542" r:id="rId45"/>
    <p:sldId id="543" r:id="rId46"/>
    <p:sldId id="544" r:id="rId47"/>
    <p:sldId id="545" r:id="rId48"/>
    <p:sldId id="546" r:id="rId49"/>
    <p:sldId id="547" r:id="rId50"/>
    <p:sldId id="586" r:id="rId51"/>
    <p:sldId id="549" r:id="rId52"/>
    <p:sldId id="587" r:id="rId53"/>
    <p:sldId id="509" r:id="rId54"/>
    <p:sldId id="588" r:id="rId55"/>
    <p:sldId id="592" r:id="rId56"/>
    <p:sldId id="593" r:id="rId57"/>
    <p:sldId id="594" r:id="rId58"/>
    <p:sldId id="595" r:id="rId59"/>
    <p:sldId id="596" r:id="rId60"/>
    <p:sldId id="597" r:id="rId61"/>
    <p:sldId id="598" r:id="rId62"/>
    <p:sldId id="599" r:id="rId63"/>
    <p:sldId id="600" r:id="rId64"/>
    <p:sldId id="601" r:id="rId65"/>
    <p:sldId id="602" r:id="rId66"/>
    <p:sldId id="603" r:id="rId67"/>
    <p:sldId id="604" r:id="rId68"/>
    <p:sldId id="605" r:id="rId69"/>
    <p:sldId id="606" r:id="rId70"/>
    <p:sldId id="607" r:id="rId71"/>
    <p:sldId id="608" r:id="rId72"/>
    <p:sldId id="609" r:id="rId73"/>
    <p:sldId id="610" r:id="rId74"/>
    <p:sldId id="611" r:id="rId75"/>
    <p:sldId id="612" r:id="rId76"/>
    <p:sldId id="613" r:id="rId77"/>
    <p:sldId id="614" r:id="rId78"/>
    <p:sldId id="615" r:id="rId79"/>
    <p:sldId id="616" r:id="rId80"/>
    <p:sldId id="617" r:id="rId81"/>
    <p:sldId id="618" r:id="rId82"/>
    <p:sldId id="619" r:id="rId83"/>
    <p:sldId id="620" r:id="rId84"/>
    <p:sldId id="621" r:id="rId85"/>
    <p:sldId id="622" r:id="rId86"/>
    <p:sldId id="623" r:id="rId87"/>
  </p:sldIdLst>
  <p:sldSz cx="9144000" cy="6858000" type="screen4x3"/>
  <p:notesSz cx="6858000" cy="9144000"/>
  <p:embeddedFontLst>
    <p:embeddedFont>
      <p:font typeface="Calibri" pitchFamily="34" charset="0"/>
      <p:regular r:id="rId90"/>
      <p:bold r:id="rId91"/>
      <p:italic r:id="rId92"/>
      <p:boldItalic r:id="rId93"/>
    </p:embeddedFont>
    <p:embeddedFont>
      <p:font typeface="Gill Sans MT" pitchFamily="34" charset="0"/>
      <p:regular r:id="rId94"/>
      <p:bold r:id="rId95"/>
      <p:italic r:id="rId96"/>
      <p:boldItalic r:id="rId97"/>
    </p:embeddedFont>
    <p:embeddedFont>
      <p:font typeface="Copperplate Gothic Bold" pitchFamily="34" charset="0"/>
      <p:regular r:id="rId98"/>
    </p:embeddedFont>
    <p:embeddedFont>
      <p:font typeface="굴림" pitchFamily="34" charset="-127"/>
      <p:regular r:id="rId99"/>
    </p:embeddedFont>
    <p:embeddedFont>
      <p:font typeface="ＭＳ Ｐゴシック" pitchFamily="34" charset="-128"/>
      <p:regular r:id="rId100"/>
    </p:embeddedFont>
    <p:embeddedFont>
      <p:font typeface="Tahoma" pitchFamily="34" charset="0"/>
      <p:regular r:id="rId101"/>
      <p:bold r:id="rId102"/>
    </p:embeddedFont>
    <p:embeddedFont>
      <p:font typeface="Wingdings 2" pitchFamily="18" charset="2"/>
      <p:regular r:id="rId103"/>
    </p:embeddedFont>
    <p:embeddedFont>
      <p:font typeface="Bookman Old Style" pitchFamily="18" charset="0"/>
      <p:regular r:id="rId104"/>
      <p:bold r:id="rId105"/>
      <p:italic r:id="rId106"/>
      <p:boldItalic r:id="rId107"/>
    </p:embeddedFont>
    <p:embeddedFont>
      <p:font typeface="Wingdings 3" pitchFamily="18" charset="2"/>
      <p:regular r:id="rId108"/>
    </p:embeddedFont>
    <p:embeddedFont>
      <p:font typeface="맑은 고딕" pitchFamily="34" charset="-127"/>
      <p:regular r:id="rId109"/>
      <p:bold r:id="rId110"/>
    </p:embeddedFont>
    <p:embeddedFont>
      <p:font typeface="Arial Black" pitchFamily="34" charset="0"/>
      <p:bold r:id="rId111"/>
    </p:embeddedFont>
    <p:embeddedFont>
      <p:font typeface="Corbel" pitchFamily="34" charset="0"/>
      <p:regular r:id="rId112"/>
      <p:bold r:id="rId113"/>
      <p:italic r:id="rId114"/>
      <p:boldItalic r:id="rId115"/>
    </p:embeddedFont>
    <p:embeddedFont>
      <p:font typeface="Arial Narrow" pitchFamily="34" charset="0"/>
      <p:regular r:id="rId116"/>
      <p:bold r:id="rId117"/>
      <p:italic r:id="rId118"/>
      <p:boldItalic r:id="rId1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>
        <p:scale>
          <a:sx n="70" d="100"/>
          <a:sy n="70" d="100"/>
        </p:scale>
        <p:origin x="-1386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12" Type="http://schemas.openxmlformats.org/officeDocument/2006/relationships/font" Target="fonts/font23.fntdata"/><Relationship Id="rId16" Type="http://schemas.openxmlformats.org/officeDocument/2006/relationships/slide" Target="slides/slide15.xml"/><Relationship Id="rId107" Type="http://schemas.openxmlformats.org/officeDocument/2006/relationships/font" Target="fonts/font1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113" Type="http://schemas.openxmlformats.org/officeDocument/2006/relationships/font" Target="fonts/font24.fntdata"/><Relationship Id="rId118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116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1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Relationship Id="rId114" Type="http://schemas.openxmlformats.org/officeDocument/2006/relationships/font" Target="fonts/font25.fntdata"/><Relationship Id="rId119" Type="http://schemas.openxmlformats.org/officeDocument/2006/relationships/font" Target="fonts/font3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1.fntdata"/><Relationship Id="rId115" Type="http://schemas.openxmlformats.org/officeDocument/2006/relationships/font" Target="fonts/font26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cooperb:docs:papers:svnpapers:ycsb:graphs:yscb-results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cooperb:docs:papers:svnpapers:ycsb:graphs:yscb-results.xls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cooperb:docs:papers:svnpapers:ycsb:graphs:yscb-results.xls" TargetMode="External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Workload A - Read latency</a:t>
            </a:r>
          </a:p>
        </c:rich>
      </c:tx>
      <c:layout>
        <c:manualLayout>
          <c:xMode val="edge"/>
          <c:yMode val="edge"/>
          <c:x val="0.37564308963952397"/>
          <c:y val="3.2835820895522498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9485378579035499E-2"/>
          <c:y val="0.16716399636631701"/>
          <c:w val="0.84905624821762704"/>
          <c:h val="0.58208891591842504"/>
        </c:manualLayout>
      </c:layout>
      <c:scatterChart>
        <c:scatterStyle val="lineMarker"/>
        <c:varyColors val="0"/>
        <c:ser>
          <c:idx val="0"/>
          <c:order val="0"/>
          <c:tx>
            <c:strRef>
              <c:f>A!$B$2</c:f>
              <c:strCache>
                <c:ptCount val="1"/>
                <c:pt idx="0">
                  <c:v>Cassandra</c:v>
                </c:pt>
              </c:strCache>
            </c:strRef>
          </c:tx>
          <c:spPr>
            <a:ln w="38100">
              <a:solidFill>
                <a:srgbClr val="000080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A!$A$3:$A$34</c:f>
              <c:numCache>
                <c:formatCode>General</c:formatCode>
                <c:ptCount val="32"/>
                <c:pt idx="0">
                  <c:v>598.89935607228551</c:v>
                </c:pt>
                <c:pt idx="1">
                  <c:v>1197.8744383577</c:v>
                </c:pt>
                <c:pt idx="2">
                  <c:v>2395.7767779353312</c:v>
                </c:pt>
                <c:pt idx="3">
                  <c:v>3593.7727903704622</c:v>
                </c:pt>
                <c:pt idx="4">
                  <c:v>4791.6970538272799</c:v>
                </c:pt>
                <c:pt idx="5">
                  <c:v>5989.3788348661701</c:v>
                </c:pt>
                <c:pt idx="6">
                  <c:v>7186.4256404569351</c:v>
                </c:pt>
                <c:pt idx="7">
                  <c:v>8385.3582328190205</c:v>
                </c:pt>
                <c:pt idx="8">
                  <c:v>9582.8889999999046</c:v>
                </c:pt>
                <c:pt idx="9">
                  <c:v>10781.1389962781</c:v>
                </c:pt>
                <c:pt idx="10">
                  <c:v>11978.1996765886</c:v>
                </c:pt>
                <c:pt idx="11">
                  <c:v>600</c:v>
                </c:pt>
                <c:pt idx="12">
                  <c:v>1200</c:v>
                </c:pt>
                <c:pt idx="13">
                  <c:v>2400</c:v>
                </c:pt>
                <c:pt idx="14">
                  <c:v>4800</c:v>
                </c:pt>
                <c:pt idx="15">
                  <c:v>7200</c:v>
                </c:pt>
                <c:pt idx="16">
                  <c:v>599.93900620103602</c:v>
                </c:pt>
                <c:pt idx="17">
                  <c:v>1199.9386698013211</c:v>
                </c:pt>
                <c:pt idx="18">
                  <c:v>2313.065985026099</c:v>
                </c:pt>
                <c:pt idx="19">
                  <c:v>3575.6517977306712</c:v>
                </c:pt>
                <c:pt idx="20">
                  <c:v>4722.8134849443904</c:v>
                </c:pt>
                <c:pt idx="21">
                  <c:v>5999.5600322643004</c:v>
                </c:pt>
                <c:pt idx="22">
                  <c:v>7134.2853053540084</c:v>
                </c:pt>
                <c:pt idx="23">
                  <c:v>7448.0520536082404</c:v>
                </c:pt>
                <c:pt idx="24">
                  <c:v>599.66318917541287</c:v>
                </c:pt>
                <c:pt idx="25">
                  <c:v>1199.6001332889</c:v>
                </c:pt>
                <c:pt idx="26">
                  <c:v>2399.33218587494</c:v>
                </c:pt>
                <c:pt idx="27">
                  <c:v>3599.1002249437602</c:v>
                </c:pt>
                <c:pt idx="28">
                  <c:v>4798.7683161321866</c:v>
                </c:pt>
                <c:pt idx="29">
                  <c:v>5997.5909676280007</c:v>
                </c:pt>
                <c:pt idx="30">
                  <c:v>7046.1014018805954</c:v>
                </c:pt>
                <c:pt idx="31">
                  <c:v>7283.5948587069297</c:v>
                </c:pt>
              </c:numCache>
            </c:numRef>
          </c:xVal>
          <c:yVal>
            <c:numRef>
              <c:f>A!$B$3:$B$34</c:f>
              <c:numCache>
                <c:formatCode>General</c:formatCode>
                <c:ptCount val="32"/>
                <c:pt idx="0">
                  <c:v>6.3455393944785401</c:v>
                </c:pt>
                <c:pt idx="1">
                  <c:v>5.7617919350879703</c:v>
                </c:pt>
                <c:pt idx="2">
                  <c:v>5.4313483535592972</c:v>
                </c:pt>
                <c:pt idx="3">
                  <c:v>5.5810111161399796</c:v>
                </c:pt>
                <c:pt idx="4">
                  <c:v>5.8516850369276296</c:v>
                </c:pt>
                <c:pt idx="5">
                  <c:v>6.8725439548617624</c:v>
                </c:pt>
                <c:pt idx="6">
                  <c:v>8.3997765569021094</c:v>
                </c:pt>
                <c:pt idx="7">
                  <c:v>8.7523078475879768</c:v>
                </c:pt>
                <c:pt idx="8">
                  <c:v>11.7750176047817</c:v>
                </c:pt>
                <c:pt idx="9">
                  <c:v>13.63915516798356</c:v>
                </c:pt>
                <c:pt idx="10">
                  <c:v>26.602904668075631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A!$C$2</c:f>
              <c:strCache>
                <c:ptCount val="1"/>
                <c:pt idx="0">
                  <c:v>Hbase</c:v>
                </c:pt>
              </c:strCache>
            </c:strRef>
          </c:tx>
          <c:spPr>
            <a:ln w="38100">
              <a:solidFill>
                <a:srgbClr val="DD0806"/>
              </a:solidFill>
              <a:prstDash val="solid"/>
            </a:ln>
          </c:spPr>
          <c:marker>
            <c:symbol val="square"/>
            <c:size val="9"/>
            <c:spPr>
              <a:solidFill>
                <a:srgbClr val="DD0806"/>
              </a:solidFill>
              <a:ln>
                <a:solidFill>
                  <a:srgbClr val="DD0806"/>
                </a:solidFill>
                <a:prstDash val="solid"/>
              </a:ln>
            </c:spPr>
          </c:marker>
          <c:xVal>
            <c:numRef>
              <c:f>A!$A$3:$A$34</c:f>
              <c:numCache>
                <c:formatCode>General</c:formatCode>
                <c:ptCount val="32"/>
                <c:pt idx="0">
                  <c:v>598.89935607228551</c:v>
                </c:pt>
                <c:pt idx="1">
                  <c:v>1197.8744383577</c:v>
                </c:pt>
                <c:pt idx="2">
                  <c:v>2395.7767779353312</c:v>
                </c:pt>
                <c:pt idx="3">
                  <c:v>3593.7727903704622</c:v>
                </c:pt>
                <c:pt idx="4">
                  <c:v>4791.6970538272799</c:v>
                </c:pt>
                <c:pt idx="5">
                  <c:v>5989.3788348661701</c:v>
                </c:pt>
                <c:pt idx="6">
                  <c:v>7186.4256404569351</c:v>
                </c:pt>
                <c:pt idx="7">
                  <c:v>8385.3582328190205</c:v>
                </c:pt>
                <c:pt idx="8">
                  <c:v>9582.8889999999046</c:v>
                </c:pt>
                <c:pt idx="9">
                  <c:v>10781.1389962781</c:v>
                </c:pt>
                <c:pt idx="10">
                  <c:v>11978.1996765886</c:v>
                </c:pt>
                <c:pt idx="11">
                  <c:v>600</c:v>
                </c:pt>
                <c:pt idx="12">
                  <c:v>1200</c:v>
                </c:pt>
                <c:pt idx="13">
                  <c:v>2400</c:v>
                </c:pt>
                <c:pt idx="14">
                  <c:v>4800</c:v>
                </c:pt>
                <c:pt idx="15">
                  <c:v>7200</c:v>
                </c:pt>
                <c:pt idx="16">
                  <c:v>599.93900620103602</c:v>
                </c:pt>
                <c:pt idx="17">
                  <c:v>1199.9386698013211</c:v>
                </c:pt>
                <c:pt idx="18">
                  <c:v>2313.065985026099</c:v>
                </c:pt>
                <c:pt idx="19">
                  <c:v>3575.6517977306712</c:v>
                </c:pt>
                <c:pt idx="20">
                  <c:v>4722.8134849443904</c:v>
                </c:pt>
                <c:pt idx="21">
                  <c:v>5999.5600322643004</c:v>
                </c:pt>
                <c:pt idx="22">
                  <c:v>7134.2853053540084</c:v>
                </c:pt>
                <c:pt idx="23">
                  <c:v>7448.0520536082404</c:v>
                </c:pt>
                <c:pt idx="24">
                  <c:v>599.66318917541287</c:v>
                </c:pt>
                <c:pt idx="25">
                  <c:v>1199.6001332889</c:v>
                </c:pt>
                <c:pt idx="26">
                  <c:v>2399.33218587494</c:v>
                </c:pt>
                <c:pt idx="27">
                  <c:v>3599.1002249437602</c:v>
                </c:pt>
                <c:pt idx="28">
                  <c:v>4798.7683161321866</c:v>
                </c:pt>
                <c:pt idx="29">
                  <c:v>5997.5909676280007</c:v>
                </c:pt>
                <c:pt idx="30">
                  <c:v>7046.1014018805954</c:v>
                </c:pt>
                <c:pt idx="31">
                  <c:v>7283.5948587069297</c:v>
                </c:pt>
              </c:numCache>
            </c:numRef>
          </c:xVal>
          <c:yVal>
            <c:numRef>
              <c:f>A!$C$3:$C$34</c:f>
              <c:numCache>
                <c:formatCode>General</c:formatCode>
                <c:ptCount val="32"/>
                <c:pt idx="11">
                  <c:v>9.2000000000000011</c:v>
                </c:pt>
                <c:pt idx="12">
                  <c:v>13.3</c:v>
                </c:pt>
                <c:pt idx="13">
                  <c:v>14.9</c:v>
                </c:pt>
                <c:pt idx="14">
                  <c:v>12.4</c:v>
                </c:pt>
                <c:pt idx="15">
                  <c:v>13.5</c:v>
                </c:pt>
              </c:numCache>
            </c:numRef>
          </c:yVal>
          <c:smooth val="0"/>
        </c:ser>
        <c:ser>
          <c:idx val="2"/>
          <c:order val="2"/>
          <c:tx>
            <c:v>PNUTS</c:v>
          </c:tx>
          <c:spPr>
            <a:ln w="38100">
              <a:solidFill>
                <a:srgbClr val="006411"/>
              </a:solidFill>
              <a:prstDash val="solid"/>
            </a:ln>
          </c:spPr>
          <c:marker>
            <c:symbol val="triangle"/>
            <c:size val="9"/>
            <c:spPr>
              <a:solidFill>
                <a:srgbClr val="006411"/>
              </a:solidFill>
              <a:ln>
                <a:solidFill>
                  <a:srgbClr val="006411"/>
                </a:solidFill>
                <a:prstDash val="solid"/>
              </a:ln>
            </c:spPr>
          </c:marker>
          <c:xVal>
            <c:numRef>
              <c:f>A!$A$3:$A$34</c:f>
              <c:numCache>
                <c:formatCode>General</c:formatCode>
                <c:ptCount val="32"/>
                <c:pt idx="0">
                  <c:v>598.89935607228551</c:v>
                </c:pt>
                <c:pt idx="1">
                  <c:v>1197.8744383577</c:v>
                </c:pt>
                <c:pt idx="2">
                  <c:v>2395.7767779353312</c:v>
                </c:pt>
                <c:pt idx="3">
                  <c:v>3593.7727903704622</c:v>
                </c:pt>
                <c:pt idx="4">
                  <c:v>4791.6970538272799</c:v>
                </c:pt>
                <c:pt idx="5">
                  <c:v>5989.3788348661701</c:v>
                </c:pt>
                <c:pt idx="6">
                  <c:v>7186.4256404569351</c:v>
                </c:pt>
                <c:pt idx="7">
                  <c:v>8385.3582328190205</c:v>
                </c:pt>
                <c:pt idx="8">
                  <c:v>9582.8889999999046</c:v>
                </c:pt>
                <c:pt idx="9">
                  <c:v>10781.1389962781</c:v>
                </c:pt>
                <c:pt idx="10">
                  <c:v>11978.1996765886</c:v>
                </c:pt>
                <c:pt idx="11">
                  <c:v>600</c:v>
                </c:pt>
                <c:pt idx="12">
                  <c:v>1200</c:v>
                </c:pt>
                <c:pt idx="13">
                  <c:v>2400</c:v>
                </c:pt>
                <c:pt idx="14">
                  <c:v>4800</c:v>
                </c:pt>
                <c:pt idx="15">
                  <c:v>7200</c:v>
                </c:pt>
                <c:pt idx="16">
                  <c:v>599.93900620103602</c:v>
                </c:pt>
                <c:pt idx="17">
                  <c:v>1199.9386698013211</c:v>
                </c:pt>
                <c:pt idx="18">
                  <c:v>2313.065985026099</c:v>
                </c:pt>
                <c:pt idx="19">
                  <c:v>3575.6517977306712</c:v>
                </c:pt>
                <c:pt idx="20">
                  <c:v>4722.8134849443904</c:v>
                </c:pt>
                <c:pt idx="21">
                  <c:v>5999.5600322643004</c:v>
                </c:pt>
                <c:pt idx="22">
                  <c:v>7134.2853053540084</c:v>
                </c:pt>
                <c:pt idx="23">
                  <c:v>7448.0520536082404</c:v>
                </c:pt>
                <c:pt idx="24">
                  <c:v>599.66318917541287</c:v>
                </c:pt>
                <c:pt idx="25">
                  <c:v>1199.6001332889</c:v>
                </c:pt>
                <c:pt idx="26">
                  <c:v>2399.33218587494</c:v>
                </c:pt>
                <c:pt idx="27">
                  <c:v>3599.1002249437602</c:v>
                </c:pt>
                <c:pt idx="28">
                  <c:v>4798.7683161321866</c:v>
                </c:pt>
                <c:pt idx="29">
                  <c:v>5997.5909676280007</c:v>
                </c:pt>
                <c:pt idx="30">
                  <c:v>7046.1014018805954</c:v>
                </c:pt>
                <c:pt idx="31">
                  <c:v>7283.5948587069297</c:v>
                </c:pt>
              </c:numCache>
            </c:numRef>
          </c:xVal>
          <c:yVal>
            <c:numRef>
              <c:f>A!$D$3:$D$34</c:f>
              <c:numCache>
                <c:formatCode>General</c:formatCode>
                <c:ptCount val="32"/>
                <c:pt idx="16">
                  <c:v>6.6784542390506774</c:v>
                </c:pt>
                <c:pt idx="17">
                  <c:v>7.6419490621446418</c:v>
                </c:pt>
                <c:pt idx="18">
                  <c:v>9.3343060293262567</c:v>
                </c:pt>
                <c:pt idx="19">
                  <c:v>10.554901392200801</c:v>
                </c:pt>
                <c:pt idx="20">
                  <c:v>14.873555212054359</c:v>
                </c:pt>
                <c:pt idx="21">
                  <c:v>18.00823656669731</c:v>
                </c:pt>
                <c:pt idx="22">
                  <c:v>38.572567074873596</c:v>
                </c:pt>
                <c:pt idx="23">
                  <c:v>58.661977143602293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A!$E$2</c:f>
              <c:strCache>
                <c:ptCount val="1"/>
                <c:pt idx="0">
                  <c:v>MySQL</c:v>
                </c:pt>
              </c:strCache>
            </c:strRef>
          </c:tx>
          <c:spPr>
            <a:ln w="38100">
              <a:solidFill>
                <a:srgbClr val="333333"/>
              </a:solidFill>
              <a:prstDash val="solid"/>
            </a:ln>
          </c:spPr>
          <c:marker>
            <c:symbol val="x"/>
            <c:size val="9"/>
            <c:spPr>
              <a:noFill/>
              <a:ln>
                <a:solidFill>
                  <a:srgbClr val="808080"/>
                </a:solidFill>
                <a:prstDash val="solid"/>
              </a:ln>
            </c:spPr>
          </c:marker>
          <c:xVal>
            <c:numRef>
              <c:f>A!$A$3:$A$34</c:f>
              <c:numCache>
                <c:formatCode>General</c:formatCode>
                <c:ptCount val="32"/>
                <c:pt idx="0">
                  <c:v>598.89935607228551</c:v>
                </c:pt>
                <c:pt idx="1">
                  <c:v>1197.8744383577</c:v>
                </c:pt>
                <c:pt idx="2">
                  <c:v>2395.7767779353312</c:v>
                </c:pt>
                <c:pt idx="3">
                  <c:v>3593.7727903704622</c:v>
                </c:pt>
                <c:pt idx="4">
                  <c:v>4791.6970538272799</c:v>
                </c:pt>
                <c:pt idx="5">
                  <c:v>5989.3788348661701</c:v>
                </c:pt>
                <c:pt idx="6">
                  <c:v>7186.4256404569351</c:v>
                </c:pt>
                <c:pt idx="7">
                  <c:v>8385.3582328190205</c:v>
                </c:pt>
                <c:pt idx="8">
                  <c:v>9582.8889999999046</c:v>
                </c:pt>
                <c:pt idx="9">
                  <c:v>10781.1389962781</c:v>
                </c:pt>
                <c:pt idx="10">
                  <c:v>11978.1996765886</c:v>
                </c:pt>
                <c:pt idx="11">
                  <c:v>600</c:v>
                </c:pt>
                <c:pt idx="12">
                  <c:v>1200</c:v>
                </c:pt>
                <c:pt idx="13">
                  <c:v>2400</c:v>
                </c:pt>
                <c:pt idx="14">
                  <c:v>4800</c:v>
                </c:pt>
                <c:pt idx="15">
                  <c:v>7200</c:v>
                </c:pt>
                <c:pt idx="16">
                  <c:v>599.93900620103602</c:v>
                </c:pt>
                <c:pt idx="17">
                  <c:v>1199.9386698013211</c:v>
                </c:pt>
                <c:pt idx="18">
                  <c:v>2313.065985026099</c:v>
                </c:pt>
                <c:pt idx="19">
                  <c:v>3575.6517977306712</c:v>
                </c:pt>
                <c:pt idx="20">
                  <c:v>4722.8134849443904</c:v>
                </c:pt>
                <c:pt idx="21">
                  <c:v>5999.5600322643004</c:v>
                </c:pt>
                <c:pt idx="22">
                  <c:v>7134.2853053540084</c:v>
                </c:pt>
                <c:pt idx="23">
                  <c:v>7448.0520536082404</c:v>
                </c:pt>
                <c:pt idx="24">
                  <c:v>599.66318917541287</c:v>
                </c:pt>
                <c:pt idx="25">
                  <c:v>1199.6001332889</c:v>
                </c:pt>
                <c:pt idx="26">
                  <c:v>2399.33218587494</c:v>
                </c:pt>
                <c:pt idx="27">
                  <c:v>3599.1002249437602</c:v>
                </c:pt>
                <c:pt idx="28">
                  <c:v>4798.7683161321866</c:v>
                </c:pt>
                <c:pt idx="29">
                  <c:v>5997.5909676280007</c:v>
                </c:pt>
                <c:pt idx="30">
                  <c:v>7046.1014018805954</c:v>
                </c:pt>
                <c:pt idx="31">
                  <c:v>7283.5948587069297</c:v>
                </c:pt>
              </c:numCache>
            </c:numRef>
          </c:xVal>
          <c:yVal>
            <c:numRef>
              <c:f>A!$E$3:$E$34</c:f>
              <c:numCache>
                <c:formatCode>General</c:formatCode>
                <c:ptCount val="32"/>
                <c:pt idx="24">
                  <c:v>6.6828973124905797</c:v>
                </c:pt>
                <c:pt idx="25">
                  <c:v>4.1121302529861907</c:v>
                </c:pt>
                <c:pt idx="26">
                  <c:v>4.4593251722073504</c:v>
                </c:pt>
                <c:pt idx="27">
                  <c:v>6.6483993067590896</c:v>
                </c:pt>
                <c:pt idx="28">
                  <c:v>9.9915957868544183</c:v>
                </c:pt>
                <c:pt idx="29">
                  <c:v>11.570175482480851</c:v>
                </c:pt>
                <c:pt idx="30">
                  <c:v>22.2844033210927</c:v>
                </c:pt>
                <c:pt idx="31">
                  <c:v>53.8481024107856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9551104"/>
        <c:axId val="99561856"/>
      </c:scatterChart>
      <c:valAx>
        <c:axId val="99551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Throughput (ops/sec)</a:t>
                </a:r>
              </a:p>
            </c:rich>
          </c:tx>
          <c:layout>
            <c:manualLayout>
              <c:xMode val="edge"/>
              <c:yMode val="edge"/>
              <c:x val="0.42195526802717398"/>
              <c:y val="0.829849806087677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561856"/>
        <c:crosses val="autoZero"/>
        <c:crossBetween val="midCat"/>
      </c:valAx>
      <c:valAx>
        <c:axId val="99561856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Average read latency (ms)</a:t>
                </a:r>
              </a:p>
            </c:rich>
          </c:tx>
          <c:layout>
            <c:manualLayout>
              <c:xMode val="edge"/>
              <c:yMode val="edge"/>
              <c:x val="2.2298456260720401E-2"/>
              <c:y val="0.24179080973087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551104"/>
        <c:crosses val="autoZero"/>
        <c:crossBetween val="midCat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0.25728974487108502"/>
          <c:y val="0.91940204489363897"/>
          <c:w val="0.53173214840426097"/>
          <c:h val="6.2686567164179099E-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1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Workload B - Read latency</a:t>
            </a:r>
          </a:p>
        </c:rich>
      </c:tx>
      <c:layout>
        <c:manualLayout>
          <c:xMode val="edge"/>
          <c:yMode val="edge"/>
          <c:x val="0.38250415310436198"/>
          <c:y val="3.3444816053511697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0909052839463197E-2"/>
          <c:y val="0.16387939794505699"/>
          <c:w val="0.86620889969677595"/>
          <c:h val="0.59531699661673598"/>
        </c:manualLayout>
      </c:layout>
      <c:scatterChart>
        <c:scatterStyle val="lineMarker"/>
        <c:varyColors val="0"/>
        <c:ser>
          <c:idx val="0"/>
          <c:order val="0"/>
          <c:tx>
            <c:v>Cassandra</c:v>
          </c:tx>
          <c:spPr>
            <a:ln w="38100">
              <a:solidFill>
                <a:srgbClr val="000080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B!$A$3:$A$31</c:f>
              <c:numCache>
                <c:formatCode>General</c:formatCode>
                <c:ptCount val="29"/>
                <c:pt idx="0">
                  <c:v>598.922272643837</c:v>
                </c:pt>
                <c:pt idx="1">
                  <c:v>1197.8591594910611</c:v>
                </c:pt>
                <c:pt idx="2">
                  <c:v>2395.72230472921</c:v>
                </c:pt>
                <c:pt idx="3">
                  <c:v>3599.70602400802</c:v>
                </c:pt>
                <c:pt idx="4">
                  <c:v>4791.7050261880004</c:v>
                </c:pt>
                <c:pt idx="5">
                  <c:v>5999.2201013868234</c:v>
                </c:pt>
                <c:pt idx="6">
                  <c:v>7187.1071283791434</c:v>
                </c:pt>
                <c:pt idx="7">
                  <c:v>8397.4341173530302</c:v>
                </c:pt>
                <c:pt idx="8">
                  <c:v>600</c:v>
                </c:pt>
                <c:pt idx="9">
                  <c:v>1200</c:v>
                </c:pt>
                <c:pt idx="10">
                  <c:v>2400</c:v>
                </c:pt>
                <c:pt idx="11">
                  <c:v>4800</c:v>
                </c:pt>
                <c:pt idx="12">
                  <c:v>7200</c:v>
                </c:pt>
                <c:pt idx="13">
                  <c:v>599.94267214466038</c:v>
                </c:pt>
                <c:pt idx="14">
                  <c:v>1199.93533681796</c:v>
                </c:pt>
                <c:pt idx="15">
                  <c:v>2399.9200026665708</c:v>
                </c:pt>
                <c:pt idx="16">
                  <c:v>3599.8520060842011</c:v>
                </c:pt>
                <c:pt idx="17">
                  <c:v>4799.6960192521319</c:v>
                </c:pt>
                <c:pt idx="18">
                  <c:v>5918.8006317771897</c:v>
                </c:pt>
                <c:pt idx="19">
                  <c:v>7199.5400293870134</c:v>
                </c:pt>
                <c:pt idx="20">
                  <c:v>8238.8391519226607</c:v>
                </c:pt>
                <c:pt idx="21">
                  <c:v>599.87769160398739</c:v>
                </c:pt>
                <c:pt idx="22">
                  <c:v>1199.8460197607969</c:v>
                </c:pt>
                <c:pt idx="23">
                  <c:v>2399.7333629596701</c:v>
                </c:pt>
                <c:pt idx="24">
                  <c:v>3599.6220396858298</c:v>
                </c:pt>
                <c:pt idx="25">
                  <c:v>4799.4587277101218</c:v>
                </c:pt>
                <c:pt idx="26">
                  <c:v>5999.2400962544698</c:v>
                </c:pt>
                <c:pt idx="27">
                  <c:v>7199.11210950653</c:v>
                </c:pt>
                <c:pt idx="28">
                  <c:v>8398.9268037972142</c:v>
                </c:pt>
              </c:numCache>
            </c:numRef>
          </c:xVal>
          <c:yVal>
            <c:numRef>
              <c:f>B!$B$3:$B$31</c:f>
              <c:numCache>
                <c:formatCode>General</c:formatCode>
                <c:ptCount val="29"/>
                <c:pt idx="0">
                  <c:v>7.5086968344049003</c:v>
                </c:pt>
                <c:pt idx="1">
                  <c:v>7.9459125933940724</c:v>
                </c:pt>
                <c:pt idx="2">
                  <c:v>7.3151836667863357</c:v>
                </c:pt>
                <c:pt idx="3">
                  <c:v>7.41473469351953</c:v>
                </c:pt>
                <c:pt idx="4">
                  <c:v>7.7540655932935101</c:v>
                </c:pt>
                <c:pt idx="5">
                  <c:v>9.1852149763433228</c:v>
                </c:pt>
                <c:pt idx="6">
                  <c:v>10.960538648115101</c:v>
                </c:pt>
                <c:pt idx="7">
                  <c:v>14.7948587047457</c:v>
                </c:pt>
              </c:numCache>
            </c:numRef>
          </c:yVal>
          <c:smooth val="0"/>
        </c:ser>
        <c:ser>
          <c:idx val="1"/>
          <c:order val="1"/>
          <c:tx>
            <c:v>HBase</c:v>
          </c:tx>
          <c:spPr>
            <a:ln w="38100">
              <a:solidFill>
                <a:srgbClr val="DD0806"/>
              </a:solidFill>
              <a:prstDash val="solid"/>
            </a:ln>
          </c:spPr>
          <c:marker>
            <c:symbol val="square"/>
            <c:size val="9"/>
            <c:spPr>
              <a:solidFill>
                <a:srgbClr val="DD0806"/>
              </a:solidFill>
              <a:ln>
                <a:solidFill>
                  <a:srgbClr val="DD0806"/>
                </a:solidFill>
                <a:prstDash val="solid"/>
              </a:ln>
            </c:spPr>
          </c:marker>
          <c:xVal>
            <c:numRef>
              <c:f>B!$A$3:$A$31</c:f>
              <c:numCache>
                <c:formatCode>General</c:formatCode>
                <c:ptCount val="29"/>
                <c:pt idx="0">
                  <c:v>598.922272643837</c:v>
                </c:pt>
                <c:pt idx="1">
                  <c:v>1197.8591594910611</c:v>
                </c:pt>
                <c:pt idx="2">
                  <c:v>2395.72230472921</c:v>
                </c:pt>
                <c:pt idx="3">
                  <c:v>3599.70602400802</c:v>
                </c:pt>
                <c:pt idx="4">
                  <c:v>4791.7050261880004</c:v>
                </c:pt>
                <c:pt idx="5">
                  <c:v>5999.2201013868234</c:v>
                </c:pt>
                <c:pt idx="6">
                  <c:v>7187.1071283791434</c:v>
                </c:pt>
                <c:pt idx="7">
                  <c:v>8397.4341173530302</c:v>
                </c:pt>
                <c:pt idx="8">
                  <c:v>600</c:v>
                </c:pt>
                <c:pt idx="9">
                  <c:v>1200</c:v>
                </c:pt>
                <c:pt idx="10">
                  <c:v>2400</c:v>
                </c:pt>
                <c:pt idx="11">
                  <c:v>4800</c:v>
                </c:pt>
                <c:pt idx="12">
                  <c:v>7200</c:v>
                </c:pt>
                <c:pt idx="13">
                  <c:v>599.94267214466038</c:v>
                </c:pt>
                <c:pt idx="14">
                  <c:v>1199.93533681796</c:v>
                </c:pt>
                <c:pt idx="15">
                  <c:v>2399.9200026665708</c:v>
                </c:pt>
                <c:pt idx="16">
                  <c:v>3599.8520060842011</c:v>
                </c:pt>
                <c:pt idx="17">
                  <c:v>4799.6960192521319</c:v>
                </c:pt>
                <c:pt idx="18">
                  <c:v>5918.8006317771897</c:v>
                </c:pt>
                <c:pt idx="19">
                  <c:v>7199.5400293870134</c:v>
                </c:pt>
                <c:pt idx="20">
                  <c:v>8238.8391519226607</c:v>
                </c:pt>
                <c:pt idx="21">
                  <c:v>599.87769160398739</c:v>
                </c:pt>
                <c:pt idx="22">
                  <c:v>1199.8460197607969</c:v>
                </c:pt>
                <c:pt idx="23">
                  <c:v>2399.7333629596701</c:v>
                </c:pt>
                <c:pt idx="24">
                  <c:v>3599.6220396858298</c:v>
                </c:pt>
                <c:pt idx="25">
                  <c:v>4799.4587277101218</c:v>
                </c:pt>
                <c:pt idx="26">
                  <c:v>5999.2400962544698</c:v>
                </c:pt>
                <c:pt idx="27">
                  <c:v>7199.11210950653</c:v>
                </c:pt>
                <c:pt idx="28">
                  <c:v>8398.9268037972142</c:v>
                </c:pt>
              </c:numCache>
            </c:numRef>
          </c:xVal>
          <c:yVal>
            <c:numRef>
              <c:f>B!$C$3:$C$31</c:f>
              <c:numCache>
                <c:formatCode>General</c:formatCode>
                <c:ptCount val="29"/>
                <c:pt idx="8">
                  <c:v>13.3</c:v>
                </c:pt>
                <c:pt idx="9">
                  <c:v>16.100000000000001</c:v>
                </c:pt>
                <c:pt idx="10">
                  <c:v>14.7</c:v>
                </c:pt>
                <c:pt idx="11">
                  <c:v>13.9</c:v>
                </c:pt>
                <c:pt idx="12">
                  <c:v>17.7</c:v>
                </c:pt>
              </c:numCache>
            </c:numRef>
          </c:yVal>
          <c:smooth val="0"/>
        </c:ser>
        <c:ser>
          <c:idx val="2"/>
          <c:order val="2"/>
          <c:tx>
            <c:v>PNUTS</c:v>
          </c:tx>
          <c:spPr>
            <a:ln w="38100">
              <a:solidFill>
                <a:srgbClr val="006411"/>
              </a:solidFill>
              <a:prstDash val="solid"/>
            </a:ln>
          </c:spPr>
          <c:marker>
            <c:symbol val="triangle"/>
            <c:size val="9"/>
            <c:spPr>
              <a:solidFill>
                <a:srgbClr val="006411"/>
              </a:solidFill>
              <a:ln>
                <a:solidFill>
                  <a:srgbClr val="006411"/>
                </a:solidFill>
                <a:prstDash val="solid"/>
              </a:ln>
            </c:spPr>
          </c:marker>
          <c:xVal>
            <c:numRef>
              <c:f>B!$A$3:$A$31</c:f>
              <c:numCache>
                <c:formatCode>General</c:formatCode>
                <c:ptCount val="29"/>
                <c:pt idx="0">
                  <c:v>598.922272643837</c:v>
                </c:pt>
                <c:pt idx="1">
                  <c:v>1197.8591594910611</c:v>
                </c:pt>
                <c:pt idx="2">
                  <c:v>2395.72230472921</c:v>
                </c:pt>
                <c:pt idx="3">
                  <c:v>3599.70602400802</c:v>
                </c:pt>
                <c:pt idx="4">
                  <c:v>4791.7050261880004</c:v>
                </c:pt>
                <c:pt idx="5">
                  <c:v>5999.2201013868234</c:v>
                </c:pt>
                <c:pt idx="6">
                  <c:v>7187.1071283791434</c:v>
                </c:pt>
                <c:pt idx="7">
                  <c:v>8397.4341173530302</c:v>
                </c:pt>
                <c:pt idx="8">
                  <c:v>600</c:v>
                </c:pt>
                <c:pt idx="9">
                  <c:v>1200</c:v>
                </c:pt>
                <c:pt idx="10">
                  <c:v>2400</c:v>
                </c:pt>
                <c:pt idx="11">
                  <c:v>4800</c:v>
                </c:pt>
                <c:pt idx="12">
                  <c:v>7200</c:v>
                </c:pt>
                <c:pt idx="13">
                  <c:v>599.94267214466038</c:v>
                </c:pt>
                <c:pt idx="14">
                  <c:v>1199.93533681796</c:v>
                </c:pt>
                <c:pt idx="15">
                  <c:v>2399.9200026665708</c:v>
                </c:pt>
                <c:pt idx="16">
                  <c:v>3599.8520060842011</c:v>
                </c:pt>
                <c:pt idx="17">
                  <c:v>4799.6960192521319</c:v>
                </c:pt>
                <c:pt idx="18">
                  <c:v>5918.8006317771897</c:v>
                </c:pt>
                <c:pt idx="19">
                  <c:v>7199.5400293870134</c:v>
                </c:pt>
                <c:pt idx="20">
                  <c:v>8238.8391519226607</c:v>
                </c:pt>
                <c:pt idx="21">
                  <c:v>599.87769160398739</c:v>
                </c:pt>
                <c:pt idx="22">
                  <c:v>1199.8460197607969</c:v>
                </c:pt>
                <c:pt idx="23">
                  <c:v>2399.7333629596701</c:v>
                </c:pt>
                <c:pt idx="24">
                  <c:v>3599.6220396858298</c:v>
                </c:pt>
                <c:pt idx="25">
                  <c:v>4799.4587277101218</c:v>
                </c:pt>
                <c:pt idx="26">
                  <c:v>5999.2400962544698</c:v>
                </c:pt>
                <c:pt idx="27">
                  <c:v>7199.11210950653</c:v>
                </c:pt>
                <c:pt idx="28">
                  <c:v>8398.9268037972142</c:v>
                </c:pt>
              </c:numCache>
            </c:numRef>
          </c:xVal>
          <c:yVal>
            <c:numRef>
              <c:f>B!$D$3:$D$31</c:f>
              <c:numCache>
                <c:formatCode>General</c:formatCode>
                <c:ptCount val="29"/>
                <c:pt idx="13">
                  <c:v>6.807719828426551</c:v>
                </c:pt>
                <c:pt idx="14">
                  <c:v>6.6297783955117779</c:v>
                </c:pt>
                <c:pt idx="15">
                  <c:v>7.0936339936837918</c:v>
                </c:pt>
                <c:pt idx="16">
                  <c:v>7.5368390958170597</c:v>
                </c:pt>
                <c:pt idx="17">
                  <c:v>8.2529069020215626</c:v>
                </c:pt>
                <c:pt idx="18">
                  <c:v>8.7056558691364128</c:v>
                </c:pt>
                <c:pt idx="19">
                  <c:v>9.3950771789271208</c:v>
                </c:pt>
                <c:pt idx="20">
                  <c:v>10.440002840388919</c:v>
                </c:pt>
              </c:numCache>
            </c:numRef>
          </c:yVal>
          <c:smooth val="0"/>
        </c:ser>
        <c:ser>
          <c:idx val="3"/>
          <c:order val="3"/>
          <c:tx>
            <c:v>MySQL</c:v>
          </c:tx>
          <c:spPr>
            <a:ln w="38100">
              <a:solidFill>
                <a:srgbClr val="333333"/>
              </a:solidFill>
              <a:prstDash val="solid"/>
            </a:ln>
          </c:spPr>
          <c:marker>
            <c:symbol val="x"/>
            <c:size val="9"/>
            <c:spPr>
              <a:noFill/>
              <a:ln>
                <a:solidFill>
                  <a:srgbClr val="333333"/>
                </a:solidFill>
                <a:prstDash val="solid"/>
              </a:ln>
            </c:spPr>
          </c:marker>
          <c:xVal>
            <c:numRef>
              <c:f>B!$A$3:$A$31</c:f>
              <c:numCache>
                <c:formatCode>General</c:formatCode>
                <c:ptCount val="29"/>
                <c:pt idx="0">
                  <c:v>598.922272643837</c:v>
                </c:pt>
                <c:pt idx="1">
                  <c:v>1197.8591594910611</c:v>
                </c:pt>
                <c:pt idx="2">
                  <c:v>2395.72230472921</c:v>
                </c:pt>
                <c:pt idx="3">
                  <c:v>3599.70602400802</c:v>
                </c:pt>
                <c:pt idx="4">
                  <c:v>4791.7050261880004</c:v>
                </c:pt>
                <c:pt idx="5">
                  <c:v>5999.2201013868234</c:v>
                </c:pt>
                <c:pt idx="6">
                  <c:v>7187.1071283791434</c:v>
                </c:pt>
                <c:pt idx="7">
                  <c:v>8397.4341173530302</c:v>
                </c:pt>
                <c:pt idx="8">
                  <c:v>600</c:v>
                </c:pt>
                <c:pt idx="9">
                  <c:v>1200</c:v>
                </c:pt>
                <c:pt idx="10">
                  <c:v>2400</c:v>
                </c:pt>
                <c:pt idx="11">
                  <c:v>4800</c:v>
                </c:pt>
                <c:pt idx="12">
                  <c:v>7200</c:v>
                </c:pt>
                <c:pt idx="13">
                  <c:v>599.94267214466038</c:v>
                </c:pt>
                <c:pt idx="14">
                  <c:v>1199.93533681796</c:v>
                </c:pt>
                <c:pt idx="15">
                  <c:v>2399.9200026665708</c:v>
                </c:pt>
                <c:pt idx="16">
                  <c:v>3599.8520060842011</c:v>
                </c:pt>
                <c:pt idx="17">
                  <c:v>4799.6960192521319</c:v>
                </c:pt>
                <c:pt idx="18">
                  <c:v>5918.8006317771897</c:v>
                </c:pt>
                <c:pt idx="19">
                  <c:v>7199.5400293870134</c:v>
                </c:pt>
                <c:pt idx="20">
                  <c:v>8238.8391519226607</c:v>
                </c:pt>
                <c:pt idx="21">
                  <c:v>599.87769160398739</c:v>
                </c:pt>
                <c:pt idx="22">
                  <c:v>1199.8460197607969</c:v>
                </c:pt>
                <c:pt idx="23">
                  <c:v>2399.7333629596701</c:v>
                </c:pt>
                <c:pt idx="24">
                  <c:v>3599.6220396858298</c:v>
                </c:pt>
                <c:pt idx="25">
                  <c:v>4799.4587277101218</c:v>
                </c:pt>
                <c:pt idx="26">
                  <c:v>5999.2400962544698</c:v>
                </c:pt>
                <c:pt idx="27">
                  <c:v>7199.11210950653</c:v>
                </c:pt>
                <c:pt idx="28">
                  <c:v>8398.9268037972142</c:v>
                </c:pt>
              </c:numCache>
            </c:numRef>
          </c:xVal>
          <c:yVal>
            <c:numRef>
              <c:f>B!$E$3:$E$31</c:f>
              <c:numCache>
                <c:formatCode>General</c:formatCode>
                <c:ptCount val="29"/>
                <c:pt idx="21">
                  <c:v>3.5018342658208401</c:v>
                </c:pt>
                <c:pt idx="22">
                  <c:v>4.0363967038970419</c:v>
                </c:pt>
                <c:pt idx="23">
                  <c:v>4.0403726708074474</c:v>
                </c:pt>
                <c:pt idx="24">
                  <c:v>4.124435271974253</c:v>
                </c:pt>
                <c:pt idx="25">
                  <c:v>4.7593373523702098</c:v>
                </c:pt>
                <c:pt idx="26">
                  <c:v>5.4890756109237397</c:v>
                </c:pt>
                <c:pt idx="27">
                  <c:v>6.6240774700200236</c:v>
                </c:pt>
                <c:pt idx="28">
                  <c:v>8.2752641623738477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9619968"/>
        <c:axId val="99622272"/>
      </c:scatterChart>
      <c:valAx>
        <c:axId val="99619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25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Throughput (operations/sec)</a:t>
                </a:r>
              </a:p>
            </c:rich>
          </c:tx>
          <c:layout>
            <c:manualLayout>
              <c:xMode val="edge"/>
              <c:yMode val="edge"/>
              <c:x val="0.397941545900246"/>
              <c:y val="0.836119347957757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622272"/>
        <c:crosses val="autoZero"/>
        <c:crossBetween val="midCat"/>
      </c:valAx>
      <c:valAx>
        <c:axId val="9962227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125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Average read latency (ms)</a:t>
                </a:r>
              </a:p>
            </c:rich>
          </c:tx>
          <c:layout>
            <c:manualLayout>
              <c:xMode val="edge"/>
              <c:yMode val="edge"/>
              <c:x val="2.2298456260720401E-2"/>
              <c:y val="0.23411344902957401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619968"/>
        <c:crosses val="autoZero"/>
        <c:crossBetween val="midCat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0.26586607420213099"/>
          <c:y val="0.92307586969689304"/>
          <c:w val="0.51457948974216605"/>
          <c:h val="5.6856187290969799E-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035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1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1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Workload E - Scan latency</a:t>
            </a:r>
          </a:p>
        </c:rich>
      </c:tx>
      <c:layout>
        <c:manualLayout>
          <c:xMode val="edge"/>
          <c:yMode val="edge"/>
          <c:x val="0.37254887925105801"/>
          <c:y val="3.35570469798658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9.2691601934237505E-2"/>
          <c:y val="0.16107408942771001"/>
          <c:w val="0.86630997192383496"/>
          <c:h val="0.62416209653237897"/>
        </c:manualLayout>
      </c:layout>
      <c:scatterChart>
        <c:scatterStyle val="lineMarker"/>
        <c:varyColors val="0"/>
        <c:ser>
          <c:idx val="1"/>
          <c:order val="0"/>
          <c:tx>
            <c:strRef>
              <c:f>E!$C$2</c:f>
              <c:strCache>
                <c:ptCount val="1"/>
                <c:pt idx="0">
                  <c:v>Hbase</c:v>
                </c:pt>
              </c:strCache>
            </c:strRef>
          </c:tx>
          <c:spPr>
            <a:ln w="38100">
              <a:solidFill>
                <a:srgbClr val="DD0806"/>
              </a:solidFill>
              <a:prstDash val="solid"/>
            </a:ln>
          </c:spPr>
          <c:marker>
            <c:symbol val="square"/>
            <c:size val="9"/>
            <c:spPr>
              <a:solidFill>
                <a:srgbClr val="DD0806"/>
              </a:solidFill>
              <a:ln>
                <a:solidFill>
                  <a:srgbClr val="DD0806"/>
                </a:solidFill>
                <a:prstDash val="solid"/>
              </a:ln>
            </c:spPr>
          </c:marker>
          <c:xVal>
            <c:numRef>
              <c:f>E!$A$3:$A$12</c:f>
              <c:numCache>
                <c:formatCode>General</c:formatCode>
                <c:ptCount val="10"/>
                <c:pt idx="0">
                  <c:v>600</c:v>
                </c:pt>
                <c:pt idx="1">
                  <c:v>900</c:v>
                </c:pt>
                <c:pt idx="2">
                  <c:v>1200</c:v>
                </c:pt>
                <c:pt idx="3">
                  <c:v>1500</c:v>
                </c:pt>
                <c:pt idx="4">
                  <c:v>1519</c:v>
                </c:pt>
                <c:pt idx="5">
                  <c:v>600</c:v>
                </c:pt>
                <c:pt idx="6">
                  <c:v>900</c:v>
                </c:pt>
                <c:pt idx="7">
                  <c:v>1200</c:v>
                </c:pt>
                <c:pt idx="8">
                  <c:v>1400</c:v>
                </c:pt>
                <c:pt idx="9">
                  <c:v>1440</c:v>
                </c:pt>
              </c:numCache>
            </c:numRef>
          </c:xVal>
          <c:yVal>
            <c:numRef>
              <c:f>E!$C$3:$C$12</c:f>
              <c:numCache>
                <c:formatCode>General</c:formatCode>
                <c:ptCount val="10"/>
                <c:pt idx="0">
                  <c:v>41.9</c:v>
                </c:pt>
                <c:pt idx="1">
                  <c:v>46.5</c:v>
                </c:pt>
                <c:pt idx="2">
                  <c:v>54.6</c:v>
                </c:pt>
                <c:pt idx="3">
                  <c:v>68.599999999999994</c:v>
                </c:pt>
                <c:pt idx="4">
                  <c:v>69</c:v>
                </c:pt>
              </c:numCache>
            </c:numRef>
          </c:yVal>
          <c:smooth val="0"/>
        </c:ser>
        <c:ser>
          <c:idx val="2"/>
          <c:order val="1"/>
          <c:tx>
            <c:v>PNUTS</c:v>
          </c:tx>
          <c:spPr>
            <a:ln w="38100">
              <a:solidFill>
                <a:srgbClr val="006411"/>
              </a:solidFill>
              <a:prstDash val="solid"/>
            </a:ln>
          </c:spPr>
          <c:marker>
            <c:symbol val="triangle"/>
            <c:size val="9"/>
            <c:spPr>
              <a:solidFill>
                <a:srgbClr val="006411"/>
              </a:solidFill>
              <a:ln>
                <a:solidFill>
                  <a:srgbClr val="006411"/>
                </a:solidFill>
                <a:prstDash val="solid"/>
              </a:ln>
            </c:spPr>
          </c:marker>
          <c:xVal>
            <c:numRef>
              <c:f>E!$A$3:$A$12</c:f>
              <c:numCache>
                <c:formatCode>General</c:formatCode>
                <c:ptCount val="10"/>
                <c:pt idx="0">
                  <c:v>600</c:v>
                </c:pt>
                <c:pt idx="1">
                  <c:v>900</c:v>
                </c:pt>
                <c:pt idx="2">
                  <c:v>1200</c:v>
                </c:pt>
                <c:pt idx="3">
                  <c:v>1500</c:v>
                </c:pt>
                <c:pt idx="4">
                  <c:v>1519</c:v>
                </c:pt>
                <c:pt idx="5">
                  <c:v>600</c:v>
                </c:pt>
                <c:pt idx="6">
                  <c:v>900</c:v>
                </c:pt>
                <c:pt idx="7">
                  <c:v>1200</c:v>
                </c:pt>
                <c:pt idx="8">
                  <c:v>1400</c:v>
                </c:pt>
                <c:pt idx="9">
                  <c:v>1440</c:v>
                </c:pt>
              </c:numCache>
            </c:numRef>
          </c:xVal>
          <c:yVal>
            <c:numRef>
              <c:f>E!$D$3:$D$12</c:f>
              <c:numCache>
                <c:formatCode>General</c:formatCode>
                <c:ptCount val="10"/>
                <c:pt idx="5">
                  <c:v>40.200000000000003</c:v>
                </c:pt>
                <c:pt idx="6">
                  <c:v>38</c:v>
                </c:pt>
                <c:pt idx="7">
                  <c:v>45.2</c:v>
                </c:pt>
                <c:pt idx="8">
                  <c:v>50.34</c:v>
                </c:pt>
                <c:pt idx="9">
                  <c:v>65.5</c:v>
                </c:pt>
              </c:numCache>
            </c:numRef>
          </c:yVal>
          <c:smooth val="0"/>
        </c:ser>
        <c:ser>
          <c:idx val="0"/>
          <c:order val="2"/>
          <c:tx>
            <c:v>Cassandra</c:v>
          </c:tx>
          <c:spPr>
            <a:ln w="38100">
              <a:solidFill>
                <a:srgbClr val="000080"/>
              </a:solidFill>
              <a:prstDash val="solid"/>
            </a:ln>
          </c:spPr>
          <c:marker>
            <c:symbol val="diamond"/>
            <c:size val="9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E!$A$13:$A$17</c:f>
              <c:numCache>
                <c:formatCode>General</c:formatCode>
                <c:ptCount val="5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232</c:v>
                </c:pt>
              </c:numCache>
            </c:numRef>
          </c:xVal>
          <c:yVal>
            <c:numRef>
              <c:f>E!$B$13:$B$17</c:f>
              <c:numCache>
                <c:formatCode>General</c:formatCode>
                <c:ptCount val="5"/>
                <c:pt idx="0">
                  <c:v>60.3</c:v>
                </c:pt>
                <c:pt idx="1">
                  <c:v>72.8</c:v>
                </c:pt>
                <c:pt idx="2">
                  <c:v>78.7</c:v>
                </c:pt>
                <c:pt idx="3">
                  <c:v>108.2</c:v>
                </c:pt>
                <c:pt idx="4">
                  <c:v>1287.7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9692544"/>
        <c:axId val="99694848"/>
      </c:scatterChart>
      <c:valAx>
        <c:axId val="996925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9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Throughput (operations/sec)</a:t>
                </a:r>
              </a:p>
            </c:rich>
          </c:tx>
          <c:layout>
            <c:manualLayout>
              <c:xMode val="edge"/>
              <c:yMode val="edge"/>
              <c:x val="0.40819950313697401"/>
              <c:y val="0.8489946097341900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694848"/>
        <c:crosses val="autoZero"/>
        <c:crossBetween val="midCat"/>
      </c:valAx>
      <c:valAx>
        <c:axId val="99694848"/>
        <c:scaling>
          <c:orientation val="minMax"/>
          <c:max val="120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Average scan latency (ms)</a:t>
                </a:r>
              </a:p>
            </c:rich>
          </c:tx>
          <c:layout>
            <c:manualLayout>
              <c:xMode val="edge"/>
              <c:yMode val="edge"/>
              <c:x val="2.3172905525846801E-2"/>
              <c:y val="0.2684569042963589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25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99692544"/>
        <c:crosses val="autoZero"/>
        <c:crossBetween val="midCat"/>
      </c:valAx>
      <c:spPr>
        <a:noFill/>
        <a:ln w="12700">
          <a:solidFill>
            <a:srgbClr val="808080"/>
          </a:solidFill>
          <a:prstDash val="solid"/>
        </a:ln>
      </c:spPr>
    </c:plotArea>
    <c:legend>
      <c:legendPos val="b"/>
      <c:layout>
        <c:manualLayout>
          <c:xMode val="edge"/>
          <c:yMode val="edge"/>
          <c:x val="0.28100436640126902"/>
          <c:y val="0.92953178671458003"/>
          <c:w val="0.50326828052413997"/>
          <c:h val="5.0335570469798599E-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12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9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941E7-D8EB-9340-B8BF-348F2EBB906C}" type="datetimeFigureOut">
              <a:rPr lang="en-US" smtClean="0"/>
              <a:pPr/>
              <a:t>3/24/2011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A9BC6-9BEF-C744-84AA-F8FA97DC5A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58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05556-B848-184E-BB16-E23E9074CF93}" type="datetimeFigureOut">
              <a:rPr lang="en-US" smtClean="0"/>
              <a:pPr/>
              <a:t>3/24/2011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BAF44-5CDD-9743-9D02-2033812DDF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40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</a:t>
            </a:r>
            <a:r>
              <a:rPr lang="en-US" baseline="0" dirty="0" smtClean="0"/>
              <a:t> we all know – WEB based services and applications are replacing desktop applications. There are numerous examples – and using my own experience – I guess that more than 50% of my computer interactions involve accessing Web applications.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trend is not likely to change instead it will continue on this trajectory.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 for internal and in-house applications – we access them through a Web browser.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clearly – there is a permanent shift towards service-oriented computing.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ko-KR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7C3392-DCFB-4964-A741-CE03B8798B01}" type="slidenum">
              <a:rPr lang="ko-KR" altLang="en-US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65CD7FC-8109-4B4C-9421-A59BA2F86E87}" type="slidenum">
              <a:rPr lang="en-US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5F99701-168B-8D4C-B37B-E4751DED6A92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5D2CEA-FB53-2C40-A6A9-AF44D1684B4F}" type="slidenum">
              <a:rPr lang="en-US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AF8C7-CEFA-8F4D-92A3-5D2C15FA51A5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88C63A-E05D-194A-843E-550A6979838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80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BAF44-5CDD-9743-9D02-2033812DDFB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03F8-44EE-4543-812C-D39AA8EA7FF1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1FE6-501C-5349-811F-B69C9FEC4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6353-EF5F-8C49-9F23-46B96E49F4EA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5B3F-7339-9746-9A1F-DDC6D42ACC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DFF1C-2EE8-9246-9E05-27EC440F9F47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5B3F-7339-9746-9A1F-DDC6D42ACC18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0" y="6423025"/>
          <a:ext cx="68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Photo Editor Photo" r:id="rId3" imgW="1200318" imgH="495369" progId="">
                  <p:embed/>
                </p:oleObj>
              </mc:Choice>
              <mc:Fallback>
                <p:oleObj name="Photo Editor Photo" r:id="rId3" imgW="1200318" imgH="495369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423025"/>
                        <a:ext cx="685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58DEC-8E0F-48A8-B5A1-10B18D28E4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5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5938"/>
            <a:ext cx="8229600" cy="590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04925"/>
            <a:ext cx="4038600" cy="5219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04925"/>
            <a:ext cx="4038600" cy="5219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04800" y="6650038"/>
            <a:ext cx="363538" cy="193675"/>
          </a:xfrm>
        </p:spPr>
        <p:txBody>
          <a:bodyPr/>
          <a:lstStyle>
            <a:lvl1pPr>
              <a:defRPr/>
            </a:lvl1pPr>
          </a:lstStyle>
          <a:p>
            <a:fld id="{2EF25EF3-CE04-4F7A-9F9A-BFB0257F9539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650038"/>
            <a:ext cx="2895600" cy="217487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EDBT 2011 Tutorial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967277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C469-2130-6245-9035-E0A80867431B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5B3F-7339-9746-9A1F-DDC6D42ACC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755F-8F3C-F44E-9300-16B1D01A1FE8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C5B87-E711-0041-ACB3-AC416B9A5FC3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5B3F-7339-9746-9A1F-DDC6D42ACC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6168-BDA9-3149-9C86-E0BE70CD468D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5B3F-7339-9746-9A1F-DDC6D42ACC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C8AF7-F5C7-9741-86CB-AD6B8E5B4FDC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5B3F-7339-9746-9A1F-DDC6D42ACC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ABEE-E780-EA45-9723-BAF816D960B9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45B3F-7339-9746-9A1F-DDC6D42ACC18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9294" y="6423025"/>
          <a:ext cx="68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Photo Editor Photo" r:id="rId3" imgW="1200318" imgH="495369" progId="">
                  <p:embed/>
                </p:oleObj>
              </mc:Choice>
              <mc:Fallback>
                <p:oleObj name="Photo Editor Photo" r:id="rId3" imgW="1200318" imgH="495369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4" y="6423025"/>
                        <a:ext cx="685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AF844-E211-8D42-8E21-A07EEA4080DB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1FE6-501C-5349-811F-B69C9FEC47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658DF488-4D56-6E4B-BB64-A9B51F04AC83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41045B3F-7339-9746-9A1F-DDC6D42ACC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476999"/>
            <a:ext cx="16764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EFABFD0C-F17B-3B47-B97A-F0B313B7E87A}" type="datetime1">
              <a:rPr lang="en-US" smtClean="0"/>
              <a:pPr/>
              <a:t>3/24/2011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pPr algn="r"/>
            <a:r>
              <a:rPr lang="en-US" smtClean="0"/>
              <a:t>EDBT 2011 Tutorial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41045B3F-7339-9746-9A1F-DDC6D42ACC18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-1857" y="6423025"/>
          <a:ext cx="6858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hoto Editor Photo" r:id="rId16" imgW="1200318" imgH="495369" progId="">
                  <p:embed/>
                </p:oleObj>
              </mc:Choice>
              <mc:Fallback>
                <p:oleObj name="Photo Editor Photo" r:id="rId16" imgW="1200318" imgH="495369" progId="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857" y="6423025"/>
                        <a:ext cx="6858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0AD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D4D4D6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acm.acm.org/blogs/blog-cacm/50678-the-nosql-discussion-has-nothing-to-do-with-sql/fulltext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24200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Big Data and Cloud Computing: </a:t>
            </a:r>
            <a:br>
              <a:rPr lang="en-US" dirty="0" smtClean="0"/>
            </a:br>
            <a:r>
              <a:rPr lang="en-US" dirty="0"/>
              <a:t>Current State and Future Opportunities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85800" y="1600200"/>
            <a:ext cx="8077200" cy="1499616"/>
          </a:xfrm>
        </p:spPr>
        <p:txBody>
          <a:bodyPr/>
          <a:lstStyle/>
          <a:p>
            <a:r>
              <a:rPr lang="en-US" dirty="0" smtClean="0"/>
              <a:t>EDBT 2011 Tutorial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5282184"/>
            <a:ext cx="8077200" cy="1499616"/>
          </a:xfrm>
          <a:prstGeom prst="rect">
            <a:avLst/>
          </a:prstGeom>
        </p:spPr>
        <p:txBody>
          <a:bodyPr vert="horz" lIns="118872" tIns="0" rIns="45720" bIns="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80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Divy</a:t>
            </a:r>
            <a:r>
              <a:rPr kumimoji="0" 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Agrawal, </a:t>
            </a:r>
            <a:r>
              <a:rPr kumimoji="0" lang="en-US" sz="280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Sudipto</a:t>
            </a:r>
            <a:r>
              <a:rPr kumimoji="0" 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Das, and </a:t>
            </a:r>
            <a:r>
              <a:rPr kumimoji="0" lang="en-US" sz="280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Amr</a:t>
            </a:r>
            <a:r>
              <a:rPr kumimoji="0" 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El </a:t>
            </a:r>
            <a:r>
              <a:rPr kumimoji="0" lang="en-US" sz="280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Abbadi</a:t>
            </a:r>
            <a:endParaRPr kumimoji="0" lang="en-US" sz="2800" i="1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lang="en-US" sz="2800" i="1" dirty="0" smtClean="0">
                <a:solidFill>
                  <a:srgbClr val="FFFFFF"/>
                </a:solidFill>
              </a:rPr>
              <a:t>Department of Computer Science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800" i="1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University of California at Santa Barbara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Unlike the earlier attempts:</a:t>
            </a:r>
          </a:p>
          <a:p>
            <a:pPr lvl="1"/>
            <a:r>
              <a:rPr lang="en-US" dirty="0" smtClean="0"/>
              <a:t>Distributed Computing</a:t>
            </a:r>
          </a:p>
          <a:p>
            <a:pPr lvl="1"/>
            <a:r>
              <a:rPr lang="en-US" dirty="0" smtClean="0"/>
              <a:t>Distributed Databases</a:t>
            </a:r>
          </a:p>
          <a:p>
            <a:pPr lvl="1"/>
            <a:r>
              <a:rPr lang="en-US" dirty="0" smtClean="0"/>
              <a:t>Grid Computing</a:t>
            </a:r>
          </a:p>
          <a:p>
            <a:endParaRPr lang="en-US" dirty="0" smtClean="0"/>
          </a:p>
          <a:p>
            <a:r>
              <a:rPr lang="en-US" dirty="0" smtClean="0"/>
              <a:t>Cloud Computing is likely to persist:</a:t>
            </a:r>
          </a:p>
          <a:p>
            <a:pPr lvl="1"/>
            <a:r>
              <a:rPr lang="en-US" dirty="0" smtClean="0"/>
              <a:t>Organic growth: Google, Yahoo, Microsoft, and Amazon</a:t>
            </a:r>
          </a:p>
          <a:p>
            <a:pPr lvl="1"/>
            <a:r>
              <a:rPr lang="en-US" dirty="0" smtClean="0"/>
              <a:t>Poised to be an integral aspect of National Infrastructure in US and other countries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Cloud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Facebook</a:t>
            </a:r>
            <a:r>
              <a:rPr lang="en-US" dirty="0" smtClean="0"/>
              <a:t> Generation of Application Developers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Animoto.com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Started with 50 servers on Amazon EC2</a:t>
            </a:r>
          </a:p>
          <a:p>
            <a:pPr lvl="1"/>
            <a:r>
              <a:rPr lang="en-US" dirty="0" smtClean="0"/>
              <a:t>Growth of 25,000 users/hour</a:t>
            </a:r>
          </a:p>
          <a:p>
            <a:pPr lvl="1"/>
            <a:r>
              <a:rPr lang="en-US" dirty="0" smtClean="0"/>
              <a:t>Needed to scale to 3,500 servers in 2 days (</a:t>
            </a:r>
            <a:r>
              <a:rPr lang="en-US" dirty="0" err="1" smtClean="0"/>
              <a:t>RightScale@SantaBarbara</a:t>
            </a:r>
            <a:r>
              <a:rPr lang="en-US" dirty="0" smtClean="0"/>
              <a:t>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Many similar stories: </a:t>
            </a:r>
          </a:p>
          <a:p>
            <a:pPr lvl="1"/>
            <a:r>
              <a:rPr lang="en-US" dirty="0" err="1" smtClean="0"/>
              <a:t>RightScale</a:t>
            </a:r>
            <a:endParaRPr lang="en-US" dirty="0" smtClean="0"/>
          </a:p>
          <a:p>
            <a:pPr lvl="1"/>
            <a:r>
              <a:rPr lang="en-US" dirty="0" err="1" smtClean="0"/>
              <a:t>Joyent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 Challenges: Elasticity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0"/>
            <a:ext cx="3733800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4495800"/>
            <a:ext cx="380365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4343400"/>
            <a:ext cx="2895600" cy="2233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1700" y="1854200"/>
            <a:ext cx="3086100" cy="210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7000" y="2117689"/>
            <a:ext cx="3008000" cy="2759111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st4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79900"/>
            <a:ext cx="2832100" cy="2120900"/>
          </a:xfrm>
          <a:prstGeom prst="rect">
            <a:avLst/>
          </a:prstGeom>
        </p:spPr>
      </p:pic>
      <p:pic>
        <p:nvPicPr>
          <p:cNvPr id="9" name="Picture 8" descr="cost5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600200"/>
            <a:ext cx="5029200" cy="2133600"/>
          </a:xfrm>
          <a:prstGeom prst="rect">
            <a:avLst/>
          </a:prstGeom>
        </p:spPr>
      </p:pic>
      <p:pic>
        <p:nvPicPr>
          <p:cNvPr id="6" name="Picture 5" descr="cost2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051300"/>
            <a:ext cx="3352800" cy="242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Challenges: Differential Pricing Models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pic>
        <p:nvPicPr>
          <p:cNvPr id="5" name="Picture 4" descr="cost1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150" y="2152650"/>
            <a:ext cx="3187700" cy="2552700"/>
          </a:xfrm>
          <a:prstGeom prst="rect">
            <a:avLst/>
          </a:prstGeom>
        </p:spPr>
      </p:pic>
      <p:pic>
        <p:nvPicPr>
          <p:cNvPr id="7" name="Picture 6" descr="cost3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1562100"/>
            <a:ext cx="3352800" cy="179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Data in the Cloud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Platforms for Data Analysis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Platforms for Update intensive workloads</a:t>
            </a:r>
          </a:p>
          <a:p>
            <a:pPr lvl="1"/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Data Platforms for Large Applications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Multitenant Data Platforms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Open Research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Data-driven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Science</a:t>
            </a:r>
          </a:p>
          <a:p>
            <a:pPr lvl="1"/>
            <a:r>
              <a:rPr lang="en-US" dirty="0" smtClean="0"/>
              <a:t>Data bases from astronomy, genomics, environmental data, transportation data, …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Humanities and Social Sciences</a:t>
            </a:r>
          </a:p>
          <a:p>
            <a:pPr lvl="1"/>
            <a:r>
              <a:rPr lang="en-US" dirty="0" smtClean="0"/>
              <a:t>Scanned books, historical documents, social interactions data, …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Business &amp; Commerce</a:t>
            </a:r>
          </a:p>
          <a:p>
            <a:pPr lvl="1"/>
            <a:r>
              <a:rPr lang="en-US" dirty="0" smtClean="0"/>
              <a:t>Corporate sales, stock market transactions, census, airline traffic, …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Entertainment</a:t>
            </a:r>
          </a:p>
          <a:p>
            <a:pPr lvl="1"/>
            <a:r>
              <a:rPr lang="en-US" dirty="0" smtClean="0"/>
              <a:t>Internet images, Hollywood movies, MP3 files, …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Medicine</a:t>
            </a:r>
          </a:p>
          <a:p>
            <a:pPr lvl="1"/>
            <a:r>
              <a:rPr lang="en-US" dirty="0" smtClean="0"/>
              <a:t>MRI &amp; CT scans, patient records, …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597525" y="3165475"/>
            <a:ext cx="1981200" cy="296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Data-rich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4724400" cy="462560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 capture and collection:</a:t>
            </a:r>
          </a:p>
          <a:p>
            <a:pPr lvl="1"/>
            <a:r>
              <a:rPr lang="en-US" sz="2400" dirty="0" smtClean="0"/>
              <a:t>Highly instrumented environment</a:t>
            </a:r>
          </a:p>
          <a:p>
            <a:pPr lvl="1"/>
            <a:r>
              <a:rPr lang="en-US" sz="2400" dirty="0" smtClean="0"/>
              <a:t>Sensors and Smart Devices</a:t>
            </a:r>
          </a:p>
          <a:p>
            <a:pPr lvl="1"/>
            <a:r>
              <a:rPr lang="en-US" sz="2400" dirty="0" smtClean="0"/>
              <a:t> Network 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sz="2800" dirty="0" smtClean="0"/>
              <a:t>Data storage:</a:t>
            </a:r>
          </a:p>
          <a:p>
            <a:pPr lvl="1"/>
            <a:r>
              <a:rPr lang="en-US" sz="2595" dirty="0" smtClean="0"/>
              <a:t>Seagate 1 TB Barracuda @ $72.95 from Amazon.com (73¢/GB)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1524000"/>
            <a:ext cx="32004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5257800"/>
            <a:ext cx="3352800" cy="137160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1143000"/>
            <a:ext cx="2057400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2971800"/>
            <a:ext cx="3886200" cy="220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we do with this wealth?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87499"/>
            <a:ext cx="2057400" cy="1765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895600"/>
            <a:ext cx="2057400" cy="1828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181600" y="1775191"/>
            <a:ext cx="3581400" cy="4625609"/>
          </a:xfrm>
          <a:prstGeom prst="rect">
            <a:avLst/>
          </a:prstGeom>
        </p:spPr>
        <p:txBody>
          <a:bodyPr vert="horz" lIns="54864" tIns="91440" rtlCol="0">
            <a:normAutofit fontScale="70000" lnSpcReduction="20000"/>
          </a:bodyPr>
          <a:lstStyle/>
          <a:p>
            <a:pPr marL="73152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What can we do?</a:t>
            </a:r>
          </a:p>
          <a:p>
            <a:pPr marL="73152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Scientific breakthroughs</a:t>
            </a:r>
          </a:p>
          <a:p>
            <a:pPr marL="73152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Business process efficiencies</a:t>
            </a:r>
          </a:p>
          <a:p>
            <a:pPr marL="73152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Realistic special effects</a:t>
            </a:r>
          </a:p>
          <a:p>
            <a:pPr marL="73152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Improve quality-of-life: healthcare, transportation, environmental disasters, daily life, …</a:t>
            </a:r>
          </a:p>
          <a:p>
            <a:pPr marL="73152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Could We Do More?</a:t>
            </a:r>
          </a:p>
          <a:p>
            <a:pPr marL="731520" marR="0" lvl="1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YES: but need major advances in our capability to analyze this data</a:t>
            </a:r>
          </a:p>
          <a:p>
            <a:pPr marL="438912" lvl="0" indent="-320040">
              <a:buClr>
                <a:schemeClr val="accent1"/>
              </a:buClr>
              <a:buSzPct val="80000"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avatar_movie_promo_screenshot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" y="4660900"/>
            <a:ext cx="5143500" cy="1968500"/>
          </a:xfrm>
          <a:prstGeom prst="rect">
            <a:avLst/>
          </a:prstGeom>
        </p:spPr>
      </p:pic>
      <p:pic>
        <p:nvPicPr>
          <p:cNvPr id="5" name="Picture 4" descr="diag04_artikel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1828800"/>
            <a:ext cx="2057400" cy="1752600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Modalities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4648200"/>
            <a:ext cx="4038600" cy="147796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Hosted Applications and services</a:t>
            </a:r>
          </a:p>
          <a:p>
            <a:r>
              <a:rPr lang="en-US" sz="2400" dirty="0" smtClean="0"/>
              <a:t>Pay-as-you-go model</a:t>
            </a:r>
          </a:p>
          <a:p>
            <a:r>
              <a:rPr lang="en-US" sz="2400" dirty="0" smtClean="0"/>
              <a:t>Scalability, fault-tolerance, elasticity, and self-manageability</a:t>
            </a:r>
          </a:p>
          <a:p>
            <a:endParaRPr lang="en-US" sz="2400" dirty="0" smtClean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4648200"/>
            <a:ext cx="4038600" cy="147796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Very large data repositories</a:t>
            </a:r>
          </a:p>
          <a:p>
            <a:r>
              <a:rPr lang="en-US" sz="2400" dirty="0" smtClean="0"/>
              <a:t>Complex analysis</a:t>
            </a:r>
          </a:p>
          <a:p>
            <a:r>
              <a:rPr lang="en-US" sz="2400" dirty="0" smtClean="0"/>
              <a:t>Distributed and parallel data processing</a:t>
            </a:r>
            <a:endParaRPr lang="en-US" sz="2400" dirty="0"/>
          </a:p>
        </p:txBody>
      </p:sp>
      <p:pic>
        <p:nvPicPr>
          <p:cNvPr id="20482" name="Picture 2" descr="http://www.digital-cameras-help.com/clouds/cloud-5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4038600" cy="2362200"/>
          </a:xfrm>
          <a:prstGeom prst="rect">
            <a:avLst/>
          </a:prstGeom>
          <a:noFill/>
        </p:spPr>
      </p:pic>
      <p:pic>
        <p:nvPicPr>
          <p:cNvPr id="20484" name="Picture 4" descr="http://rhythmicfantasy.files.wordpress.com/2010/01/lightning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4038600" cy="23622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09600" y="3886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“Can we outsource our IT software and hardware infrastructure?”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48200" y="388620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  <a:latin typeface="Arial Narrow" pitchFamily="34" charset="0"/>
              </a:rPr>
              <a:t>“We have terabytes of click-stream data – what can we do with it?”</a:t>
            </a:r>
          </a:p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Data in the Cloud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Platforms for Data Analysis</a:t>
            </a:r>
          </a:p>
          <a:p>
            <a:pPr lvl="1"/>
            <a:r>
              <a:rPr lang="en-US" dirty="0" smtClean="0"/>
              <a:t>Platforms for Update intensive workloads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Data Platforms for Large Applications</a:t>
            </a:r>
          </a:p>
          <a:p>
            <a:endParaRPr lang="en-US" dirty="0" smtClean="0"/>
          </a:p>
          <a:p>
            <a:r>
              <a:rPr lang="en-US" dirty="0" smtClean="0"/>
              <a:t>Multitenant Data Platforms</a:t>
            </a:r>
          </a:p>
          <a:p>
            <a:endParaRPr lang="en-US" dirty="0" smtClean="0"/>
          </a:p>
          <a:p>
            <a:r>
              <a:rPr lang="en-US" dirty="0" smtClean="0"/>
              <a:t>Open Research Challenges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Why? WEB is replacing the Desktop</a:t>
            </a:r>
            <a:endParaRPr lang="en-US" dirty="0"/>
          </a:p>
        </p:txBody>
      </p:sp>
      <p:pic>
        <p:nvPicPr>
          <p:cNvPr id="8" name="Picture 7" descr="Pictur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138" y="1955800"/>
            <a:ext cx="1828800" cy="939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981200"/>
            <a:ext cx="2438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0" y="3276600"/>
            <a:ext cx="1714500" cy="1282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422650"/>
            <a:ext cx="2381250" cy="768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127500"/>
            <a:ext cx="2667000" cy="2044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600" y="4800600"/>
            <a:ext cx="1524000" cy="1066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752600"/>
            <a:ext cx="1612900" cy="1079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4495800"/>
            <a:ext cx="1473200" cy="1104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3086100"/>
            <a:ext cx="1739900" cy="685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33400" y="1752600"/>
            <a:ext cx="1612900" cy="1079500"/>
          </a:xfrm>
          <a:prstGeom prst="rect">
            <a:avLst/>
          </a:prstGeom>
          <a:solidFill>
            <a:schemeClr val="accent1">
              <a:alpha val="0"/>
            </a:schemeClr>
          </a:solidFill>
          <a:ln w="76200" cmpd="sng">
            <a:solidFill>
              <a:srgbClr val="FF0000"/>
            </a:solidFill>
          </a:ln>
          <a:effectLst>
            <a:outerShdw blurRad="39000" dist="254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43600" y="1981200"/>
            <a:ext cx="2438400" cy="9144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>
            <a:outerShdw blurRad="39000" dist="25400" dir="5400000" sx="97000" sy="97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124200" y="1905000"/>
            <a:ext cx="2049462" cy="9144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dirty="0"/>
          </a:p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50900" y="3086100"/>
            <a:ext cx="1739900" cy="6858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743200" y="3352800"/>
            <a:ext cx="2762250" cy="78105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343400" y="4495800"/>
            <a:ext cx="1473200" cy="11049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50900" y="4127500"/>
            <a:ext cx="2501900" cy="20447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629400" y="3276600"/>
            <a:ext cx="1943100" cy="12192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096000" y="4800600"/>
            <a:ext cx="2057400" cy="106680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486150" y="5715000"/>
            <a:ext cx="2381250" cy="685800"/>
            <a:chOff x="2971800" y="5181600"/>
            <a:chExt cx="2381250" cy="685800"/>
          </a:xfrm>
        </p:grpSpPr>
        <p:sp>
          <p:nvSpPr>
            <p:cNvPr id="32" name="Rectangle 31"/>
            <p:cNvSpPr/>
            <p:nvPr/>
          </p:nvSpPr>
          <p:spPr>
            <a:xfrm>
              <a:off x="2971800" y="5181600"/>
              <a:ext cx="2381250" cy="685800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3100" y="5334000"/>
              <a:ext cx="1968500" cy="457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Warehousing, Data Analytics &amp; Decision Support Systems</a:t>
            </a:r>
            <a:endParaRPr lang="en-US" dirty="0"/>
          </a:p>
        </p:txBody>
      </p:sp>
      <p:sp>
        <p:nvSpPr>
          <p:cNvPr id="43110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to manage and control business</a:t>
            </a:r>
          </a:p>
          <a:p>
            <a:r>
              <a:rPr lang="en-US" dirty="0" smtClean="0"/>
              <a:t>Transactional Data: historical or point-in-time</a:t>
            </a:r>
          </a:p>
          <a:p>
            <a:r>
              <a:rPr lang="en-US" dirty="0" smtClean="0"/>
              <a:t>Optimized for inquiry rather than update</a:t>
            </a:r>
          </a:p>
          <a:p>
            <a:r>
              <a:rPr lang="en-US" dirty="0" smtClean="0"/>
              <a:t>Use of the system is loosely defined and can be ad-hoc</a:t>
            </a:r>
          </a:p>
          <a:p>
            <a:r>
              <a:rPr lang="en-US" dirty="0" smtClean="0"/>
              <a:t>Used by managers and analysts to understand the business and make judgments</a:t>
            </a:r>
            <a:endParaRPr lang="en-US" dirty="0"/>
          </a:p>
        </p:txBody>
      </p:sp>
      <p:sp>
        <p:nvSpPr>
          <p:cNvPr id="43110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110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Data Analytics in the Web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capture at the user interaction level:</a:t>
            </a:r>
          </a:p>
          <a:p>
            <a:pPr lvl="1"/>
            <a:r>
              <a:rPr lang="en-US" dirty="0" smtClean="0"/>
              <a:t> in contrast to the client transaction level in the Enterprise context</a:t>
            </a:r>
          </a:p>
          <a:p>
            <a:endParaRPr lang="en-US" dirty="0" smtClean="0"/>
          </a:p>
          <a:p>
            <a:r>
              <a:rPr lang="en-US" dirty="0" smtClean="0"/>
              <a:t>As a consequence the amount of data increases significantly</a:t>
            </a:r>
          </a:p>
          <a:p>
            <a:endParaRPr lang="en-US" dirty="0" smtClean="0"/>
          </a:p>
          <a:p>
            <a:r>
              <a:rPr lang="en-US" dirty="0" smtClean="0"/>
              <a:t>Greater need to analyze such data to understand user behaviors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Analytics in the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Scalability to large data volumes:</a:t>
            </a:r>
          </a:p>
          <a:p>
            <a:pPr lvl="1"/>
            <a:r>
              <a:rPr lang="en-US" dirty="0" smtClean="0"/>
              <a:t>Scan 100 TB on 1 node @ 50 MB/sec = 23 days</a:t>
            </a:r>
          </a:p>
          <a:p>
            <a:pPr lvl="1"/>
            <a:r>
              <a:rPr lang="en-US" dirty="0" smtClean="0"/>
              <a:t>Scan on 1000-node cluster = 33 minutes</a:t>
            </a:r>
          </a:p>
          <a:p>
            <a:pPr>
              <a:buNone/>
            </a:pPr>
            <a:r>
              <a:rPr lang="en-US" dirty="0" err="1" smtClean="0"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Divide-And-Conquer (i.e., data partitioning)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Cost-efficiency:</a:t>
            </a:r>
          </a:p>
          <a:p>
            <a:pPr lvl="1"/>
            <a:r>
              <a:rPr lang="en-US" dirty="0" smtClean="0"/>
              <a:t>Commodity nodes (cheap, but unreliable)</a:t>
            </a:r>
          </a:p>
          <a:p>
            <a:pPr lvl="1"/>
            <a:r>
              <a:rPr lang="en-US" dirty="0" smtClean="0"/>
              <a:t>Commodity network</a:t>
            </a:r>
          </a:p>
          <a:p>
            <a:pPr lvl="1"/>
            <a:r>
              <a:rPr lang="en-US" dirty="0" smtClean="0"/>
              <a:t>Automatic fault-tolerance (fewer administrators)</a:t>
            </a:r>
          </a:p>
          <a:p>
            <a:pPr lvl="1"/>
            <a:r>
              <a:rPr lang="en-US" dirty="0" smtClean="0"/>
              <a:t>Easy to use (fewer programmers)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Platforms for Large-scale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Parallel DBMS technologies</a:t>
            </a:r>
          </a:p>
          <a:p>
            <a:pPr lvl="1"/>
            <a:r>
              <a:rPr lang="en-US" dirty="0" smtClean="0"/>
              <a:t>Proposed in the late eighties</a:t>
            </a:r>
          </a:p>
          <a:p>
            <a:pPr lvl="1"/>
            <a:r>
              <a:rPr lang="en-US" dirty="0" smtClean="0"/>
              <a:t>Matured over the last two decades</a:t>
            </a:r>
          </a:p>
          <a:p>
            <a:pPr lvl="1"/>
            <a:r>
              <a:rPr lang="en-US" dirty="0" smtClean="0"/>
              <a:t>Multi-billion dollar industry: Proprietary DBMS Engines intended as Data Warehousing solutions for very large enterprises</a:t>
            </a:r>
            <a:endParaRPr lang="en-US" b="1" dirty="0" smtClean="0"/>
          </a:p>
          <a:p>
            <a:r>
              <a:rPr lang="en-US" b="1" dirty="0" smtClean="0"/>
              <a:t>Map Reduce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pioneered by Google</a:t>
            </a:r>
          </a:p>
          <a:p>
            <a:pPr lvl="1"/>
            <a:r>
              <a:rPr lang="en-US" dirty="0" smtClean="0"/>
              <a:t>popularized by Yahoo! (</a:t>
            </a:r>
            <a:r>
              <a:rPr lang="en-US" dirty="0" err="1" smtClean="0"/>
              <a:t>Hadoop</a:t>
            </a:r>
            <a:r>
              <a:rPr lang="en-US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 DBMS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Popularly used for more than two decades</a:t>
            </a:r>
          </a:p>
          <a:p>
            <a:pPr lvl="1"/>
            <a:r>
              <a:rPr lang="en-US" dirty="0" smtClean="0"/>
              <a:t>Research Projects: Gamma, Grace, …</a:t>
            </a:r>
          </a:p>
          <a:p>
            <a:pPr lvl="1"/>
            <a:r>
              <a:rPr lang="en-US" dirty="0" smtClean="0"/>
              <a:t>Commercial: Multi-billion dollar industry but access to only a privileged few</a:t>
            </a:r>
          </a:p>
          <a:p>
            <a:r>
              <a:rPr lang="en-US" dirty="0" smtClean="0"/>
              <a:t>Relational Data Model</a:t>
            </a:r>
          </a:p>
          <a:p>
            <a:r>
              <a:rPr lang="en-US" dirty="0" smtClean="0"/>
              <a:t>Indexing</a:t>
            </a:r>
          </a:p>
          <a:p>
            <a:r>
              <a:rPr lang="en-US" dirty="0" smtClean="0"/>
              <a:t>Familiar SQL interface</a:t>
            </a:r>
          </a:p>
          <a:p>
            <a:r>
              <a:rPr lang="en-US" dirty="0" smtClean="0"/>
              <a:t>Advanced query optimization</a:t>
            </a:r>
          </a:p>
          <a:p>
            <a:r>
              <a:rPr lang="en-US" i="1" dirty="0" smtClean="0"/>
              <a:t>Well understood and well studied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[Dean et al., OSDI 2004, CACM Jan 2008, CACM Jan 2010]</a:t>
            </a:r>
            <a:endParaRPr lang="en-US" sz="1800" dirty="0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Overview:</a:t>
            </a:r>
          </a:p>
          <a:p>
            <a:pPr lvl="1"/>
            <a:r>
              <a:rPr lang="en-US" smtClean="0"/>
              <a:t>Data-parallel programming model </a:t>
            </a:r>
          </a:p>
          <a:p>
            <a:pPr lvl="1"/>
            <a:r>
              <a:rPr lang="en-US" smtClean="0"/>
              <a:t>An associated parallel and distributed implementation for commodity clusters</a:t>
            </a:r>
          </a:p>
          <a:p>
            <a:r>
              <a:rPr lang="en-US" smtClean="0"/>
              <a:t>Pioneered by Google</a:t>
            </a:r>
          </a:p>
          <a:p>
            <a:pPr lvl="1"/>
            <a:r>
              <a:rPr lang="en-US" smtClean="0"/>
              <a:t>Processes 20 PB of data per day</a:t>
            </a:r>
          </a:p>
          <a:p>
            <a:r>
              <a:rPr lang="en-US" smtClean="0"/>
              <a:t>Popularized by open-source Hadoop project</a:t>
            </a:r>
          </a:p>
          <a:p>
            <a:pPr lvl="1"/>
            <a:r>
              <a:rPr lang="en-US" smtClean="0"/>
              <a:t>Used by Yahoo!, Facebook, Amazon, and the list is growing …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944562"/>
          </a:xfrm>
        </p:spPr>
        <p:txBody>
          <a:bodyPr/>
          <a:lstStyle/>
          <a:p>
            <a:r>
              <a:rPr lang="en-US" dirty="0" smtClean="0"/>
              <a:t>Programming Framework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2200" y="1447800"/>
            <a:ext cx="368722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  <a:cs typeface="Abadi MT Condensed Extra Bold"/>
              </a:rPr>
              <a:t>Raw Input: &lt;key, value&gt;</a:t>
            </a:r>
            <a:endParaRPr lang="en-US" sz="2400" dirty="0">
              <a:latin typeface="+mj-lt"/>
              <a:cs typeface="Abadi MT Condensed Extra Bold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3917389" y="2183076"/>
            <a:ext cx="547222" cy="1588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rapezoid 6"/>
          <p:cNvSpPr/>
          <p:nvPr/>
        </p:nvSpPr>
        <p:spPr>
          <a:xfrm>
            <a:off x="2971005" y="2438400"/>
            <a:ext cx="2515395" cy="838200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MAP</a:t>
            </a:r>
            <a:endParaRPr lang="en-US" sz="2800" dirty="0">
              <a:latin typeface="Arial Black"/>
              <a:cs typeface="Arial Black"/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rot="5400000">
            <a:off x="2609653" y="2724350"/>
            <a:ext cx="1066800" cy="2171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 rot="5400000">
            <a:off x="3695303" y="3810000"/>
            <a:ext cx="1066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rot="16200000" flipH="1">
            <a:off x="4705151" y="2800152"/>
            <a:ext cx="1066800" cy="20196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91296" y="4343400"/>
            <a:ext cx="1714104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&lt;K2,V2&gt;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57696" y="4343400"/>
            <a:ext cx="1714104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&lt;K1, V1&gt;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10200" y="4419600"/>
            <a:ext cx="1714104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&lt;K3,V3&gt;</a:t>
            </a:r>
            <a:endParaRPr lang="en-US" dirty="0"/>
          </a:p>
        </p:txBody>
      </p:sp>
      <p:sp>
        <p:nvSpPr>
          <p:cNvPr id="19" name="Trapezoid 18"/>
          <p:cNvSpPr/>
          <p:nvPr/>
        </p:nvSpPr>
        <p:spPr>
          <a:xfrm flipV="1">
            <a:off x="3200400" y="5334000"/>
            <a:ext cx="2133600" cy="762000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/>
                <a:cs typeface="Arial Black"/>
              </a:rPr>
              <a:t>REDUCE</a:t>
            </a:r>
            <a:endParaRPr lang="en-US" sz="2400" dirty="0">
              <a:latin typeface="Arial Black"/>
              <a:cs typeface="Arial Black"/>
            </a:endParaRPr>
          </a:p>
        </p:txBody>
      </p:sp>
      <p:cxnSp>
        <p:nvCxnSpPr>
          <p:cNvPr id="24" name="Straight Arrow Connector 23"/>
          <p:cNvCxnSpPr>
            <a:stCxn id="17" idx="2"/>
            <a:endCxn id="19" idx="2"/>
          </p:cNvCxnSpPr>
          <p:nvPr/>
        </p:nvCxnSpPr>
        <p:spPr>
          <a:xfrm rot="16200000" flipH="1">
            <a:off x="2962374" y="4029174"/>
            <a:ext cx="457200" cy="215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2"/>
            <a:endCxn id="19" idx="2"/>
          </p:cNvCxnSpPr>
          <p:nvPr/>
        </p:nvCxnSpPr>
        <p:spPr>
          <a:xfrm rot="16200000" flipH="1">
            <a:off x="4029174" y="5095974"/>
            <a:ext cx="457200" cy="18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</p:cNvCxnSpPr>
          <p:nvPr/>
        </p:nvCxnSpPr>
        <p:spPr>
          <a:xfrm rot="5400000">
            <a:off x="5086549" y="4153297"/>
            <a:ext cx="381000" cy="1980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0"/>
          </p:cNvCxnSpPr>
          <p:nvPr/>
        </p:nvCxnSpPr>
        <p:spPr>
          <a:xfrm rot="16200000" flipH="1">
            <a:off x="4086523" y="6276677"/>
            <a:ext cx="381000" cy="19646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 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Automatic Parallelization:</a:t>
            </a:r>
          </a:p>
          <a:p>
            <a:pPr lvl="1"/>
            <a:r>
              <a:rPr lang="en-US" smtClean="0"/>
              <a:t>Depending on the size of RAW INPUT DATA </a:t>
            </a:r>
            <a:r>
              <a:rPr lang="en-US" smtClean="0">
                <a:sym typeface="Wingdings"/>
              </a:rPr>
              <a:t> instantiate multiple MAP tasks</a:t>
            </a:r>
          </a:p>
          <a:p>
            <a:pPr lvl="1"/>
            <a:r>
              <a:rPr lang="en-US" smtClean="0">
                <a:sym typeface="Wingdings"/>
              </a:rPr>
              <a:t>Similarly, depending upon the number of intermediate &lt;key, value&gt; partitions  instantiate multiple REDUCE tasks</a:t>
            </a:r>
          </a:p>
          <a:p>
            <a:r>
              <a:rPr lang="en-US" smtClean="0">
                <a:sym typeface="Wingdings"/>
              </a:rPr>
              <a:t>Run-time:</a:t>
            </a:r>
          </a:p>
          <a:p>
            <a:pPr lvl="1"/>
            <a:r>
              <a:rPr lang="en-US" smtClean="0">
                <a:sym typeface="Wingdings"/>
              </a:rPr>
              <a:t>Data partitioning</a:t>
            </a:r>
          </a:p>
          <a:p>
            <a:pPr lvl="1"/>
            <a:r>
              <a:rPr lang="en-US" smtClean="0">
                <a:sym typeface="Wingdings"/>
              </a:rPr>
              <a:t>Task scheduling</a:t>
            </a:r>
          </a:p>
          <a:p>
            <a:pPr lvl="1"/>
            <a:r>
              <a:rPr lang="en-US" smtClean="0">
                <a:sym typeface="Wingdings"/>
              </a:rPr>
              <a:t>Handling machine failures</a:t>
            </a:r>
          </a:p>
          <a:p>
            <a:pPr lvl="1"/>
            <a:r>
              <a:rPr lang="en-US" smtClean="0">
                <a:sym typeface="Wingdings"/>
              </a:rPr>
              <a:t>Managing inter-machine communication</a:t>
            </a:r>
          </a:p>
          <a:p>
            <a:r>
              <a:rPr lang="en-US" smtClean="0">
                <a:sym typeface="Wingdings"/>
              </a:rPr>
              <a:t>Completely transparent to the programmer/analyst/user</a:t>
            </a:r>
          </a:p>
          <a:p>
            <a:pPr lvl="1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Runs on large commodity clusters:</a:t>
            </a:r>
          </a:p>
          <a:p>
            <a:pPr lvl="1"/>
            <a:r>
              <a:rPr lang="en-US" smtClean="0"/>
              <a:t>1000s to 10,000s of machines</a:t>
            </a:r>
          </a:p>
          <a:p>
            <a:r>
              <a:rPr lang="en-US" smtClean="0"/>
              <a:t>Processes many terabytes of data</a:t>
            </a:r>
          </a:p>
          <a:p>
            <a:r>
              <a:rPr lang="en-US" smtClean="0"/>
              <a:t>Easy to use since run-time complexity hidden from the users</a:t>
            </a:r>
          </a:p>
          <a:p>
            <a:r>
              <a:rPr lang="en-US" smtClean="0"/>
              <a:t>1000s of MR jobs/day at Google (circa 2004)</a:t>
            </a:r>
          </a:p>
          <a:p>
            <a:r>
              <a:rPr lang="en-US" smtClean="0"/>
              <a:t>100s of MR programs implemented (circa 2004)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Special-purpose programs to process large amounts of data: crawled documents, Web Query Logs, etc.</a:t>
            </a:r>
          </a:p>
          <a:p>
            <a:r>
              <a:rPr lang="en-US" smtClean="0"/>
              <a:t>At Google and others (Yahoo!, Facebook):</a:t>
            </a:r>
          </a:p>
          <a:p>
            <a:pPr lvl="1"/>
            <a:r>
              <a:rPr lang="en-US" smtClean="0"/>
              <a:t>Inverted index</a:t>
            </a:r>
          </a:p>
          <a:p>
            <a:pPr lvl="1"/>
            <a:r>
              <a:rPr lang="en-US" smtClean="0"/>
              <a:t>Graph structure of the WEB documents</a:t>
            </a:r>
          </a:p>
          <a:p>
            <a:pPr lvl="1"/>
            <a:r>
              <a:rPr lang="en-US" smtClean="0"/>
              <a:t>Summaries of #pages/host, set of frequent queries, etc.</a:t>
            </a:r>
          </a:p>
          <a:p>
            <a:pPr lvl="1"/>
            <a:r>
              <a:rPr lang="en-US" smtClean="0"/>
              <a:t>Ad Optimization</a:t>
            </a:r>
          </a:p>
          <a:p>
            <a:pPr lvl="1"/>
            <a:r>
              <a:rPr lang="en-US" smtClean="0"/>
              <a:t>Spam filtering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Paradigm Shift in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oonClou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08176"/>
            <a:ext cx="9144000" cy="544982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1750" y="2152650"/>
            <a:ext cx="23050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7937" y="1295400"/>
            <a:ext cx="3471863" cy="69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2438400"/>
            <a:ext cx="220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5257800"/>
            <a:ext cx="2647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800" y="5257800"/>
            <a:ext cx="29337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62387" y="5310188"/>
            <a:ext cx="1624013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28800" y="4143375"/>
            <a:ext cx="25622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05200" y="2438400"/>
            <a:ext cx="17335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57750" y="4648200"/>
            <a:ext cx="4057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" y="3543300"/>
            <a:ext cx="62865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57900" y="3438525"/>
            <a:ext cx="28575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6172200"/>
            <a:ext cx="20097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800600" y="6172200"/>
            <a:ext cx="20859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Contributions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2209800"/>
            <a:ext cx="5768787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/>
                <a:cs typeface="Arial Black"/>
              </a:rPr>
              <a:t>Simple &amp; Powerful</a:t>
            </a:r>
          </a:p>
          <a:p>
            <a:pPr algn="ctr"/>
            <a:r>
              <a:rPr lang="en-US" sz="2400" dirty="0" smtClean="0">
                <a:latin typeface="Arial Black"/>
                <a:cs typeface="Arial Black"/>
              </a:rPr>
              <a:t>Programming Paradigm </a:t>
            </a:r>
          </a:p>
          <a:p>
            <a:pPr algn="ctr"/>
            <a:r>
              <a:rPr lang="en-US" sz="2400" dirty="0" smtClean="0">
                <a:latin typeface="Arial Black"/>
                <a:cs typeface="Arial Black"/>
              </a:rPr>
              <a:t>For </a:t>
            </a:r>
          </a:p>
          <a:p>
            <a:pPr algn="ctr"/>
            <a:r>
              <a:rPr lang="en-US" sz="2400" dirty="0" smtClean="0">
                <a:latin typeface="Arial Black"/>
                <a:cs typeface="Arial Black"/>
              </a:rPr>
              <a:t>Large-scale Data Analysis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191000"/>
            <a:ext cx="5768787" cy="17526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/>
                <a:cs typeface="Arial Black"/>
              </a:rPr>
              <a:t>Run-time System </a:t>
            </a:r>
          </a:p>
          <a:p>
            <a:pPr algn="ctr"/>
            <a:r>
              <a:rPr lang="en-US" sz="2400" dirty="0" smtClean="0">
                <a:latin typeface="Arial Black"/>
                <a:cs typeface="Arial Black"/>
              </a:rPr>
              <a:t>For</a:t>
            </a:r>
          </a:p>
          <a:p>
            <a:pPr algn="ctr"/>
            <a:r>
              <a:rPr lang="en-US" sz="2400" dirty="0" smtClean="0">
                <a:latin typeface="Arial Black"/>
                <a:cs typeface="Arial Black"/>
              </a:rPr>
              <a:t>Large-scale Parallelism &amp; Distribution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charset="-128"/>
                <a:cs typeface="ＭＳ Ｐゴシック" charset="-128"/>
              </a:rPr>
              <a:t>Takeaway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 err="1" smtClean="0">
                <a:ea typeface="ＭＳ Ｐゴシック" charset="-128"/>
                <a:cs typeface="ＭＳ Ｐゴシック" charset="-128"/>
              </a:rPr>
              <a:t>MapReduce’s</a:t>
            </a:r>
            <a:r>
              <a:rPr lang="en-US" sz="2700" dirty="0" smtClean="0">
                <a:ea typeface="ＭＳ Ｐゴシック" charset="-128"/>
                <a:cs typeface="ＭＳ Ｐゴシック" charset="-128"/>
              </a:rPr>
              <a:t> data-parallel programming model hides complexity of distribution and fault tolerance</a:t>
            </a:r>
          </a:p>
          <a:p>
            <a:pPr>
              <a:lnSpc>
                <a:spcPct val="90000"/>
              </a:lnSpc>
            </a:pPr>
            <a:endParaRPr lang="en-US" sz="2700" dirty="0" smtClean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2700" dirty="0" smtClean="0">
                <a:ea typeface="ＭＳ Ｐゴシック" charset="-128"/>
                <a:cs typeface="ＭＳ Ｐゴシック" charset="-128"/>
              </a:rPr>
              <a:t>Key philosophy:</a:t>
            </a:r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Make it scale</a:t>
            </a:r>
            <a:r>
              <a:rPr lang="en-US" sz="2400" dirty="0" smtClean="0"/>
              <a:t>, so you can throw hardware at problems</a:t>
            </a:r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Make it cheap</a:t>
            </a:r>
            <a:r>
              <a:rPr lang="en-US" sz="2400" dirty="0" smtClean="0"/>
              <a:t>, saving hardware, programmer and administration costs (but requiring fault tolerance)</a:t>
            </a:r>
          </a:p>
          <a:p>
            <a:pPr>
              <a:lnSpc>
                <a:spcPct val="90000"/>
              </a:lnSpc>
            </a:pPr>
            <a:endParaRPr lang="en-US" sz="2700" dirty="0" smtClean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2700" dirty="0" smtClean="0">
                <a:ea typeface="ＭＳ Ｐゴシック" charset="-128"/>
                <a:cs typeface="ＭＳ Ｐゴシック" charset="-128"/>
              </a:rPr>
              <a:t>Hive and Pig further simplify programming</a:t>
            </a:r>
          </a:p>
          <a:p>
            <a:pPr>
              <a:lnSpc>
                <a:spcPct val="90000"/>
              </a:lnSpc>
            </a:pPr>
            <a:endParaRPr lang="en-US" sz="2700" dirty="0" smtClean="0"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2700" dirty="0" err="1" smtClean="0">
                <a:ea typeface="ＭＳ Ｐゴシック" charset="-128"/>
                <a:cs typeface="ＭＳ Ｐゴシック" charset="-128"/>
              </a:rPr>
              <a:t>MapReduce</a:t>
            </a:r>
            <a:r>
              <a:rPr lang="en-US" sz="2700" dirty="0" smtClean="0">
                <a:ea typeface="ＭＳ Ｐゴシック" charset="-128"/>
                <a:cs typeface="ＭＳ Ｐゴシック" charset="-128"/>
              </a:rPr>
              <a:t> is not suitable for all problems, but when it works, it may save you a lot of time</a:t>
            </a:r>
            <a:endParaRPr lang="en-US" sz="27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Map Reduce </a:t>
            </a:r>
            <a:r>
              <a:rPr lang="en-US" dirty="0" err="1" smtClean="0">
                <a:solidFill>
                  <a:srgbClr val="FFC000"/>
                </a:solidFill>
              </a:rPr>
              <a:t>vs</a:t>
            </a:r>
            <a:r>
              <a:rPr lang="en-US" dirty="0" smtClean="0">
                <a:solidFill>
                  <a:srgbClr val="FFC000"/>
                </a:solidFill>
              </a:rPr>
              <a:t> Parallel DBMS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sz="1800" dirty="0" smtClean="0">
                <a:solidFill>
                  <a:srgbClr val="FFC000"/>
                </a:solidFill>
              </a:rPr>
              <a:t>[</a:t>
            </a:r>
            <a:r>
              <a:rPr lang="en-US" sz="1800" dirty="0" err="1" smtClean="0">
                <a:solidFill>
                  <a:srgbClr val="FFC000"/>
                </a:solidFill>
              </a:rPr>
              <a:t>Pavlo</a:t>
            </a:r>
            <a:r>
              <a:rPr lang="en-US" sz="1800" dirty="0" smtClean="0">
                <a:solidFill>
                  <a:srgbClr val="FFC000"/>
                </a:solidFill>
              </a:rPr>
              <a:t> et al., SIGMOD 2009, </a:t>
            </a:r>
            <a:r>
              <a:rPr lang="en-US" sz="1800" dirty="0" err="1" smtClean="0">
                <a:solidFill>
                  <a:srgbClr val="FFC000"/>
                </a:solidFill>
              </a:rPr>
              <a:t>Stonebraker</a:t>
            </a:r>
            <a:r>
              <a:rPr lang="en-US" sz="1800" dirty="0" smtClean="0">
                <a:solidFill>
                  <a:srgbClr val="FFC000"/>
                </a:solidFill>
              </a:rPr>
              <a:t> et al., CACM 2010, …]</a:t>
            </a:r>
            <a:endParaRPr lang="ko-KR" altLang="en-US" sz="1800" dirty="0" smtClean="0">
              <a:solidFill>
                <a:srgbClr val="FFC000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1514696"/>
          <a:ext cx="8534400" cy="4802707"/>
        </p:xfrm>
        <a:graphic>
          <a:graphicData uri="http://schemas.openxmlformats.org/drawingml/2006/table">
            <a:tbl>
              <a:tblPr/>
              <a:tblGrid>
                <a:gridCol w="2844800"/>
                <a:gridCol w="3251200"/>
                <a:gridCol w="2438400"/>
              </a:tblGrid>
              <a:tr h="519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Parallel DBMS</a:t>
                      </a:r>
                      <a:endParaRPr kumimoji="0" lang="ko-KR" altLang="en-US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MapReduce</a:t>
                      </a:r>
                      <a:endParaRPr kumimoji="0" lang="ko-KR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itchFamily="34" charset="0"/>
                        <a:ea typeface="굴림" pitchFamily="50" charset="-127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19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Schema Support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sym typeface="Wingdings"/>
                        </a:rPr>
                        <a:t>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sym typeface="Wingdings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Not out of the box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19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Indexing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sym typeface="Wingdings"/>
                        </a:rPr>
                        <a:t>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sym typeface="Wingdings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Not out of the box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11516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Programming Model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Declarative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(SQL)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Imperative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(C/C++, Java, …)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Extensions through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Pig</a:t>
                      </a: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 and </a:t>
                      </a: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Hive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8859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Optimizations (Compression, Query Optimization)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sym typeface="Wingdings"/>
                        </a:rPr>
                        <a:t>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sym typeface="Wingdings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Not out of the box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19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Flexibility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Not out of the box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sym typeface="Wingdings"/>
                        </a:rPr>
                        <a:t>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sym typeface="Wingdings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201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Fault Tolerance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</a:rPr>
                        <a:t>Coarse grained techniques</a:t>
                      </a: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굴림" pitchFamily="50" charset="-127"/>
                          <a:sym typeface="Wingdings"/>
                        </a:rPr>
                        <a:t></a:t>
                      </a:r>
                      <a:endParaRPr kumimoji="0" lang="en-US" altLang="ko-K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ahoma" pitchFamily="34" charset="0"/>
                        <a:ea typeface="굴림" pitchFamily="50" charset="-127"/>
                        <a:sym typeface="Wingdings"/>
                      </a:endParaRPr>
                    </a:p>
                  </a:txBody>
                  <a:tcPr marT="45729" marB="4572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EDBT 2011 Tutorial</a:t>
            </a:r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MapReduce: A step backwards?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Don’t need 1000 nodes to process petabytes:</a:t>
            </a:r>
          </a:p>
          <a:p>
            <a:pPr lvl="1"/>
            <a:r>
              <a:rPr lang="en-US" smtClean="0"/>
              <a:t>Parallel DBs do it in fewer than 100 nodes</a:t>
            </a:r>
          </a:p>
          <a:p>
            <a:r>
              <a:rPr lang="en-US" smtClean="0"/>
              <a:t>No support for schema:</a:t>
            </a:r>
          </a:p>
          <a:p>
            <a:pPr lvl="1"/>
            <a:r>
              <a:rPr lang="en-US" smtClean="0"/>
              <a:t>Sharing across multiple MR programs difficult</a:t>
            </a:r>
          </a:p>
          <a:p>
            <a:r>
              <a:rPr lang="en-US" smtClean="0"/>
              <a:t>No indexing:</a:t>
            </a:r>
          </a:p>
          <a:p>
            <a:pPr lvl="1"/>
            <a:r>
              <a:rPr lang="en-US" smtClean="0"/>
              <a:t>Wasteful access to unnecessary data</a:t>
            </a:r>
          </a:p>
          <a:p>
            <a:r>
              <a:rPr lang="en-US" smtClean="0"/>
              <a:t>Non-declarative programming model:</a:t>
            </a:r>
          </a:p>
          <a:p>
            <a:pPr lvl="1"/>
            <a:r>
              <a:rPr lang="en-US" smtClean="0"/>
              <a:t>Requires highly-skilled programmers</a:t>
            </a:r>
          </a:p>
          <a:p>
            <a:r>
              <a:rPr lang="en-US" smtClean="0"/>
              <a:t>No support for JOINs:</a:t>
            </a:r>
          </a:p>
          <a:p>
            <a:pPr lvl="1"/>
            <a:r>
              <a:rPr lang="en-US" smtClean="0"/>
              <a:t>Requires multiple MR phases for the analysis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1219200"/>
            <a:ext cx="6629400" cy="54102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VS Parallel DB: Our 2¢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mtClean="0"/>
              <a:t>Web application data is inherently distributed on a large number of sites:</a:t>
            </a:r>
          </a:p>
          <a:p>
            <a:pPr lvl="1"/>
            <a:r>
              <a:rPr lang="en-US" smtClean="0"/>
              <a:t>Funneling data to DB nodes is a failed strategy</a:t>
            </a:r>
          </a:p>
          <a:p>
            <a:r>
              <a:rPr lang="en-US" smtClean="0"/>
              <a:t>Distributed and parallel programs difficult to develop:</a:t>
            </a:r>
          </a:p>
          <a:p>
            <a:pPr lvl="1"/>
            <a:r>
              <a:rPr lang="en-US" smtClean="0"/>
              <a:t>Failures and dynamics in the cloud</a:t>
            </a:r>
          </a:p>
          <a:p>
            <a:r>
              <a:rPr lang="en-US" smtClean="0"/>
              <a:t>Indexing:</a:t>
            </a:r>
          </a:p>
          <a:p>
            <a:pPr lvl="1"/>
            <a:r>
              <a:rPr lang="en-US" smtClean="0"/>
              <a:t>Sequential Disk access 10 times faster than random access. </a:t>
            </a:r>
          </a:p>
          <a:p>
            <a:pPr lvl="1"/>
            <a:r>
              <a:rPr lang="en-US" smtClean="0"/>
              <a:t>Not clear if indexing is the right strategy.</a:t>
            </a:r>
          </a:p>
          <a:p>
            <a:r>
              <a:rPr lang="en-US" smtClean="0"/>
              <a:t>Complex queries:</a:t>
            </a:r>
          </a:p>
          <a:p>
            <a:pPr lvl="1"/>
            <a:r>
              <a:rPr lang="en-US" smtClean="0"/>
              <a:t>DB community needs to JOIN hands with MR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Leveraging DBMS Technology for Scalable Analytics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Analytics Innovations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Asynchronous Views over Cloud Data</a:t>
            </a:r>
          </a:p>
          <a:p>
            <a:pPr lvl="1"/>
            <a:r>
              <a:rPr lang="en-US" dirty="0" smtClean="0"/>
              <a:t>Yahoo! Research (SIGMOD’2009)</a:t>
            </a:r>
          </a:p>
          <a:p>
            <a:pPr lvl="1"/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DataPath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Data-centric Analytic Engine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 Florida (Dobra) &amp; Rice (Jermaine) (SIGMOD’2010)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MapReduce</a:t>
            </a:r>
            <a:r>
              <a:rPr lang="en-US" dirty="0" smtClean="0"/>
              <a:t> innovations:</a:t>
            </a:r>
          </a:p>
          <a:p>
            <a:pPr lvl="1"/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MapReduce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Online (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UCBerkeley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1"/>
            <a:r>
              <a:rPr lang="en-US" dirty="0" err="1" smtClean="0"/>
              <a:t>HadoopDB</a:t>
            </a:r>
            <a:r>
              <a:rPr lang="en-US" dirty="0" smtClean="0"/>
              <a:t> (Yale)</a:t>
            </a:r>
          </a:p>
          <a:p>
            <a:pPr lvl="1"/>
            <a:r>
              <a:rPr lang="en-US" dirty="0" smtClean="0"/>
              <a:t>Multi-way Join in </a:t>
            </a:r>
            <a:r>
              <a:rPr lang="en-US" dirty="0" err="1" smtClean="0"/>
              <a:t>MapReduce</a:t>
            </a:r>
            <a:r>
              <a:rPr lang="en-US" dirty="0" smtClean="0"/>
              <a:t> (</a:t>
            </a:r>
            <a:r>
              <a:rPr lang="en-US" dirty="0" err="1" smtClean="0"/>
              <a:t>Afrati&amp;Ullman</a:t>
            </a:r>
            <a:r>
              <a:rPr lang="en-US" dirty="0" smtClean="0"/>
              <a:t>: EDBT’2010)</a:t>
            </a:r>
          </a:p>
          <a:p>
            <a:pPr lvl="1"/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Hadoop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++ (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Dittrich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et al.: VLDB’2010) and others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Data-stores for Web applications &amp; analytics:</a:t>
            </a:r>
          </a:p>
          <a:p>
            <a:pPr lvl="1"/>
            <a:r>
              <a:rPr lang="en-US" dirty="0" smtClean="0"/>
              <a:t>PNUTS, </a:t>
            </a:r>
            <a:r>
              <a:rPr lang="en-US" dirty="0" err="1" smtClean="0"/>
              <a:t>BigTable</a:t>
            </a:r>
            <a:r>
              <a:rPr lang="en-US" dirty="0" smtClean="0"/>
              <a:t>, Dynamo, …</a:t>
            </a:r>
          </a:p>
          <a:p>
            <a:r>
              <a:rPr lang="en-US" dirty="0" smtClean="0"/>
              <a:t>Massive scale:</a:t>
            </a:r>
          </a:p>
          <a:p>
            <a:pPr lvl="1"/>
            <a:r>
              <a:rPr lang="en-US" dirty="0" smtClean="0"/>
              <a:t>Scalability, Elasticity, Fault-tolerance, &amp; Performance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57400" y="4876800"/>
            <a:ext cx="5334000" cy="0"/>
          </a:xfrm>
          <a:prstGeom prst="line">
            <a:avLst/>
          </a:prstGeom>
          <a:ln w="38100">
            <a:solidFill>
              <a:srgbClr val="0070C0"/>
            </a:solidFill>
            <a:headEnd type="diamond" w="lg" len="med"/>
            <a:tailEnd type="diamond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2403475" y="4495800"/>
            <a:ext cx="18637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ill Sans MT" charset="-18"/>
              </a:rPr>
              <a:t>Weak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057400" y="5649913"/>
            <a:ext cx="5334000" cy="0"/>
          </a:xfrm>
          <a:prstGeom prst="line">
            <a:avLst/>
          </a:prstGeom>
          <a:ln w="38100">
            <a:solidFill>
              <a:srgbClr val="FF0000"/>
            </a:solidFill>
            <a:headEnd type="diamond" w="lg" len="med"/>
            <a:tailEnd type="diamond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2438400" y="5268913"/>
            <a:ext cx="15446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ill Sans MT" charset="-18"/>
              </a:rPr>
              <a:t>Simple queries</a:t>
            </a:r>
          </a:p>
        </p:txBody>
      </p:sp>
      <p:sp>
        <p:nvSpPr>
          <p:cNvPr id="16" name="TextBox 26"/>
          <p:cNvSpPr txBox="1">
            <a:spLocks noChangeArrowheads="1"/>
          </p:cNvSpPr>
          <p:nvPr/>
        </p:nvSpPr>
        <p:spPr bwMode="auto">
          <a:xfrm>
            <a:off x="4419600" y="5268913"/>
            <a:ext cx="22748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ill Sans MT" charset="-18"/>
              </a:rPr>
              <a:t>Not-so-simple queries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7048500" y="4495800"/>
            <a:ext cx="723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ill Sans MT" charset="-18"/>
              </a:rPr>
              <a:t>ACID</a:t>
            </a:r>
          </a:p>
        </p:txBody>
      </p:sp>
      <p:sp>
        <p:nvSpPr>
          <p:cNvPr id="18" name="TextBox 22"/>
          <p:cNvSpPr txBox="1">
            <a:spLocks noChangeArrowheads="1"/>
          </p:cNvSpPr>
          <p:nvPr/>
        </p:nvSpPr>
        <p:spPr bwMode="auto">
          <a:xfrm>
            <a:off x="7100888" y="5181600"/>
            <a:ext cx="5953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Gill Sans MT" charset="-18"/>
              </a:rPr>
              <a:t>SQL</a:t>
            </a:r>
          </a:p>
        </p:txBody>
      </p:sp>
      <p:sp>
        <p:nvSpPr>
          <p:cNvPr id="19" name="Oval 18"/>
          <p:cNvSpPr/>
          <p:nvPr/>
        </p:nvSpPr>
        <p:spPr>
          <a:xfrm>
            <a:off x="3048000" y="4800600"/>
            <a:ext cx="76200" cy="762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48000" y="5638800"/>
            <a:ext cx="76200" cy="762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486400" y="5638800"/>
            <a:ext cx="76200" cy="762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Arc 23"/>
          <p:cNvSpPr/>
          <p:nvPr/>
        </p:nvSpPr>
        <p:spPr>
          <a:xfrm>
            <a:off x="2514600" y="3810000"/>
            <a:ext cx="3657600" cy="2209800"/>
          </a:xfrm>
          <a:prstGeom prst="arc">
            <a:avLst>
              <a:gd name="adj1" fmla="val 2215786"/>
              <a:gd name="adj2" fmla="val 8689739"/>
            </a:avLst>
          </a:prstGeom>
          <a:ln w="22225">
            <a:solidFill>
              <a:schemeClr val="tx1"/>
            </a:solidFill>
            <a:headEnd type="arrow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895600" y="6030913"/>
            <a:ext cx="28452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Gill Sans MT" charset="-18"/>
              </a:rPr>
              <a:t>Views over Key-value Stores</a:t>
            </a:r>
            <a:endParaRPr lang="en-US" dirty="0">
              <a:latin typeface="Gill Sans MT" charset="-18"/>
            </a:endParaRPr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to Not-so-simple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3886200"/>
            <a:ext cx="2667000" cy="1447800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/>
              <a:t>Primary access</a:t>
            </a:r>
          </a:p>
          <a:p>
            <a:pPr lvl="2"/>
            <a:r>
              <a:rPr lang="en-US" dirty="0"/>
              <a:t>Point lookups</a:t>
            </a:r>
          </a:p>
          <a:p>
            <a:pPr lvl="2"/>
            <a:r>
              <a:rPr lang="en-US" dirty="0"/>
              <a:t>Range scans</a:t>
            </a:r>
          </a:p>
          <a:p>
            <a:endParaRPr lang="en-US" dirty="0"/>
          </a:p>
          <a:p>
            <a:pPr lvl="1">
              <a:buFont typeface="Wingdings 3" charset="2"/>
              <a:buNone/>
            </a:pPr>
            <a:endParaRPr lang="en-US" dirty="0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676400" y="2967037"/>
            <a:ext cx="5867400" cy="842963"/>
            <a:chOff x="1676400" y="1279267"/>
            <a:chExt cx="5867400" cy="84266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905000" y="1752175"/>
              <a:ext cx="5334000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diamond" w="lg" len="med"/>
              <a:tailEnd type="diamond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84" name="TextBox 4"/>
            <p:cNvSpPr txBox="1">
              <a:spLocks noChangeArrowheads="1"/>
            </p:cNvSpPr>
            <p:nvPr/>
          </p:nvSpPr>
          <p:spPr bwMode="auto">
            <a:xfrm>
              <a:off x="1676400" y="1752600"/>
              <a:ext cx="30008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Gill Sans MT" charset="-18"/>
                </a:rPr>
                <a:t>0</a:t>
              </a:r>
            </a:p>
          </p:txBody>
        </p:sp>
        <p:sp>
          <p:nvSpPr>
            <p:cNvPr id="15386" name="TextBox 6"/>
            <p:cNvSpPr txBox="1">
              <a:spLocks noChangeArrowheads="1"/>
            </p:cNvSpPr>
            <p:nvPr/>
          </p:nvSpPr>
          <p:spPr bwMode="auto">
            <a:xfrm>
              <a:off x="2430009" y="1279267"/>
              <a:ext cx="99899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latin typeface="Gill Sans MT" charset="-18"/>
                </a:rPr>
                <a:t>Simple</a:t>
              </a:r>
            </a:p>
          </p:txBody>
        </p:sp>
        <p:sp>
          <p:nvSpPr>
            <p:cNvPr id="15387" name="TextBox 7"/>
            <p:cNvSpPr txBox="1">
              <a:spLocks noChangeArrowheads="1"/>
            </p:cNvSpPr>
            <p:nvPr/>
          </p:nvSpPr>
          <p:spPr bwMode="auto">
            <a:xfrm>
              <a:off x="6948765" y="1371600"/>
              <a:ext cx="5950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Gill Sans MT" charset="-18"/>
                </a:rPr>
                <a:t>SQL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895600" y="1664894"/>
              <a:ext cx="76200" cy="76173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5" name="Group 9"/>
            <p:cNvGrpSpPr>
              <a:grpSpLocks/>
            </p:cNvGrpSpPr>
            <p:nvPr/>
          </p:nvGrpSpPr>
          <p:grpSpPr bwMode="auto">
            <a:xfrm>
              <a:off x="4423977" y="1279267"/>
              <a:ext cx="1976823" cy="461665"/>
              <a:chOff x="4576377" y="5177135"/>
              <a:chExt cx="1976823" cy="461665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5486400" y="5562762"/>
                <a:ext cx="76200" cy="76173"/>
              </a:xfrm>
              <a:prstGeom prst="ellipse">
                <a:avLst/>
              </a:prstGeom>
              <a:solidFill>
                <a:schemeClr val="tx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391" name="TextBox 11"/>
              <p:cNvSpPr txBox="1">
                <a:spLocks noChangeArrowheads="1"/>
              </p:cNvSpPr>
              <p:nvPr/>
            </p:nvSpPr>
            <p:spPr bwMode="auto">
              <a:xfrm>
                <a:off x="4576377" y="5177135"/>
                <a:ext cx="1976823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>
                    <a:latin typeface="Gill Sans MT" charset="-18"/>
                  </a:rPr>
                  <a:t>Not-so-simple</a:t>
                </a:r>
              </a:p>
            </p:txBody>
          </p:sp>
        </p:grpSp>
      </p:grp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029200" y="3978275"/>
            <a:ext cx="4191000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90488" indent="-273050">
              <a:spcBef>
                <a:spcPts val="500"/>
              </a:spcBef>
              <a:buClr>
                <a:schemeClr val="accent2"/>
              </a:buClr>
              <a:buSzPct val="76000"/>
              <a:buFont typeface="Wingdings 3" charset="2"/>
              <a:buChar char=""/>
            </a:pPr>
            <a:r>
              <a:rPr lang="en-US" sz="2300">
                <a:solidFill>
                  <a:schemeClr val="tx2"/>
                </a:solidFill>
                <a:latin typeface="Gill Sans MT" charset="-18"/>
              </a:rPr>
              <a:t>Secondary access</a:t>
            </a:r>
          </a:p>
          <a:p>
            <a:pPr marL="90488" indent="-273050">
              <a:spcBef>
                <a:spcPts val="500"/>
              </a:spcBef>
              <a:buClr>
                <a:schemeClr val="accent2"/>
              </a:buClr>
              <a:buSzPct val="76000"/>
              <a:buFont typeface="Wingdings 3" charset="2"/>
              <a:buChar char=""/>
            </a:pPr>
            <a:r>
              <a:rPr lang="en-US" sz="2300">
                <a:solidFill>
                  <a:schemeClr val="tx2"/>
                </a:solidFill>
                <a:latin typeface="Gill Sans MT" charset="-18"/>
              </a:rPr>
              <a:t>Joins</a:t>
            </a:r>
          </a:p>
          <a:p>
            <a:pPr marL="90488" indent="-273050">
              <a:spcBef>
                <a:spcPts val="500"/>
              </a:spcBef>
              <a:buClr>
                <a:schemeClr val="accent2"/>
              </a:buClr>
              <a:buSzPct val="76000"/>
              <a:buFont typeface="Wingdings 3" charset="2"/>
              <a:buChar char=""/>
            </a:pPr>
            <a:r>
              <a:rPr lang="en-US" sz="2300">
                <a:solidFill>
                  <a:schemeClr val="tx2"/>
                </a:solidFill>
                <a:latin typeface="Gill Sans MT" charset="-18"/>
              </a:rPr>
              <a:t>Group-by aggregates</a:t>
            </a:r>
          </a:p>
          <a:p>
            <a:pPr marL="547688" lvl="1" indent="-273050">
              <a:spcBef>
                <a:spcPts val="500"/>
              </a:spcBef>
              <a:buClr>
                <a:schemeClr val="accent2"/>
              </a:buClr>
              <a:buSzPct val="76000"/>
              <a:buFont typeface="Wingdings 3" charset="2"/>
              <a:buNone/>
            </a:pPr>
            <a:endParaRPr lang="en-US" sz="2300">
              <a:solidFill>
                <a:schemeClr val="tx2"/>
              </a:solidFill>
              <a:latin typeface="Gill Sans MT" charset="-18"/>
            </a:endParaRPr>
          </a:p>
          <a:p>
            <a:pPr marL="547688" lvl="1" indent="-273050">
              <a:spcBef>
                <a:spcPts val="500"/>
              </a:spcBef>
              <a:buClr>
                <a:schemeClr val="accent2"/>
              </a:buClr>
              <a:buSzPct val="76000"/>
              <a:buFont typeface="Wingdings 3" charset="2"/>
              <a:buChar char=""/>
            </a:pPr>
            <a:endParaRPr lang="en-US" sz="2300">
              <a:solidFill>
                <a:schemeClr val="tx2"/>
              </a:solidFill>
              <a:latin typeface="Gill Sans MT" charset="-1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6800" y="3962400"/>
            <a:ext cx="2286000" cy="1295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5" idx="0"/>
          </p:cNvCxnSpPr>
          <p:nvPr/>
        </p:nvCxnSpPr>
        <p:spPr>
          <a:xfrm rot="5400000" flipH="1" flipV="1">
            <a:off x="2305050" y="3333750"/>
            <a:ext cx="533400" cy="72390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953000" y="3962400"/>
            <a:ext cx="3048000" cy="1371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>
            <a:stCxn id="18" idx="0"/>
          </p:cNvCxnSpPr>
          <p:nvPr/>
        </p:nvCxnSpPr>
        <p:spPr>
          <a:xfrm rot="16200000" flipV="1">
            <a:off x="5677694" y="3163094"/>
            <a:ext cx="533400" cy="106521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82" name="Footer Placeholder 3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063752"/>
          </a:xfrm>
        </p:spPr>
        <p:txBody>
          <a:bodyPr/>
          <a:lstStyle/>
          <a:p>
            <a:r>
              <a:rPr lang="en-US"/>
              <a:t>Secondary Access</a:t>
            </a:r>
          </a:p>
        </p:txBody>
      </p:sp>
      <p:sp>
        <p:nvSpPr>
          <p:cNvPr id="5" name="Can 4"/>
          <p:cNvSpPr/>
          <p:nvPr/>
        </p:nvSpPr>
        <p:spPr>
          <a:xfrm>
            <a:off x="2133600" y="2286000"/>
            <a:ext cx="762000" cy="7620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3505200" y="2286000"/>
            <a:ext cx="762000" cy="7620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4876800" y="2209800"/>
            <a:ext cx="762000" cy="7620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6248400" y="2209800"/>
            <a:ext cx="762000" cy="7620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709988" y="2520950"/>
            <a:ext cx="328612" cy="1460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477000" y="2444750"/>
            <a:ext cx="328613" cy="1460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5105400" y="2673350"/>
            <a:ext cx="328613" cy="1460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2362200" y="2590800"/>
            <a:ext cx="328613" cy="1460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/>
          <p:cNvCxnSpPr>
            <a:stCxn id="15" idx="2"/>
          </p:cNvCxnSpPr>
          <p:nvPr/>
        </p:nvCxnSpPr>
        <p:spPr>
          <a:xfrm rot="5400000">
            <a:off x="1984375" y="2657475"/>
            <a:ext cx="463550" cy="62230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3994150" y="2698751"/>
            <a:ext cx="381000" cy="62230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6673850" y="2787650"/>
            <a:ext cx="381000" cy="44450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4" name="TextBox 27"/>
          <p:cNvSpPr txBox="1">
            <a:spLocks noChangeArrowheads="1"/>
          </p:cNvSpPr>
          <p:nvPr/>
        </p:nvSpPr>
        <p:spPr bwMode="auto">
          <a:xfrm>
            <a:off x="2286000" y="1595735"/>
            <a:ext cx="43201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Gill Sans MT" charset="-18"/>
              </a:rPr>
              <a:t>Reviews(</a:t>
            </a:r>
            <a:r>
              <a:rPr lang="en-US" sz="2400" u="sng" dirty="0" err="1">
                <a:latin typeface="Gill Sans MT" charset="-18"/>
              </a:rPr>
              <a:t>review-id</a:t>
            </a:r>
            <a:r>
              <a:rPr lang="en-US" sz="2400" dirty="0" err="1">
                <a:latin typeface="Gill Sans MT" charset="-18"/>
              </a:rPr>
              <a:t>,user,item,text</a:t>
            </a:r>
            <a:r>
              <a:rPr lang="en-US" sz="2400" dirty="0">
                <a:latin typeface="Gill Sans MT" charset="-18"/>
              </a:rPr>
              <a:t>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38600" y="4191000"/>
            <a:ext cx="3962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200">
                <a:solidFill>
                  <a:schemeClr val="tx1"/>
                </a:solidFill>
              </a:rPr>
              <a:t>ByItem(</a:t>
            </a:r>
            <a:r>
              <a:rPr lang="en-US" sz="2200" u="sng">
                <a:solidFill>
                  <a:schemeClr val="tx1"/>
                </a:solidFill>
              </a:rPr>
              <a:t>item,review-id</a:t>
            </a:r>
            <a:r>
              <a:rPr lang="en-US" sz="2200">
                <a:solidFill>
                  <a:schemeClr val="tx1"/>
                </a:solidFill>
              </a:rPr>
              <a:t>,user,text)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838200" y="4968240"/>
          <a:ext cx="2209800" cy="365760"/>
        </p:xfrm>
        <a:graphic>
          <a:graphicData uri="http://schemas.openxmlformats.org/drawingml/2006/table">
            <a:tbl>
              <a:tblPr/>
              <a:tblGrid>
                <a:gridCol w="685800"/>
                <a:gridCol w="381000"/>
                <a:gridCol w="685800"/>
                <a:gridCol w="457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DVD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Alex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429000" y="4907280"/>
          <a:ext cx="2209800" cy="731520"/>
        </p:xfrm>
        <a:graphic>
          <a:graphicData uri="http://schemas.openxmlformats.org/drawingml/2006/table">
            <a:tbl>
              <a:tblPr/>
              <a:tblGrid>
                <a:gridCol w="685800"/>
                <a:gridCol w="381000"/>
                <a:gridCol w="685800"/>
                <a:gridCol w="457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GPS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Jack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GPS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Dave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6096000" y="4770120"/>
          <a:ext cx="2209800" cy="1097280"/>
        </p:xfrm>
        <a:graphic>
          <a:graphicData uri="http://schemas.openxmlformats.org/drawingml/2006/table">
            <a:tbl>
              <a:tblPr/>
              <a:tblGrid>
                <a:gridCol w="685800"/>
                <a:gridCol w="381000"/>
                <a:gridCol w="685800"/>
                <a:gridCol w="457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TV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Dave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TV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Jack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MT" charset="-1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TV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Tim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CABA5"/>
                    </a:solidFill>
                  </a:tcPr>
                </a:tc>
              </a:tr>
            </a:tbl>
          </a:graphicData>
        </a:graphic>
      </p:graphicFrame>
      <p:sp>
        <p:nvSpPr>
          <p:cNvPr id="44" name="Oval Callout 43"/>
          <p:cNvSpPr/>
          <p:nvPr/>
        </p:nvSpPr>
        <p:spPr>
          <a:xfrm>
            <a:off x="762000" y="4191000"/>
            <a:ext cx="2743200" cy="609600"/>
          </a:xfrm>
          <a:prstGeom prst="wedgeEllipseCallou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200">
                <a:solidFill>
                  <a:schemeClr val="tx1"/>
                </a:solidFill>
              </a:rPr>
              <a:t>Reviews for TV</a:t>
            </a:r>
          </a:p>
        </p:txBody>
      </p:sp>
      <p:sp>
        <p:nvSpPr>
          <p:cNvPr id="20550" name="Footer Placeholder 5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3400" y="5867400"/>
            <a:ext cx="4191000" cy="6858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View records are replicas with a different primary key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838200" y="3230880"/>
          <a:ext cx="2209800" cy="731520"/>
        </p:xfrm>
        <a:graphic>
          <a:graphicData uri="http://schemas.openxmlformats.org/drawingml/2006/table">
            <a:tbl>
              <a:tblPr/>
              <a:tblGrid>
                <a:gridCol w="381000"/>
                <a:gridCol w="685800"/>
                <a:gridCol w="685800"/>
                <a:gridCol w="457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Dave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TV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Jack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GPS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6019800" y="3230880"/>
          <a:ext cx="2209800" cy="731520"/>
        </p:xfrm>
        <a:graphic>
          <a:graphicData uri="http://schemas.openxmlformats.org/drawingml/2006/table">
            <a:tbl>
              <a:tblPr/>
              <a:tblGrid>
                <a:gridCol w="381000"/>
                <a:gridCol w="685800"/>
                <a:gridCol w="685800"/>
                <a:gridCol w="457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Dave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GPS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Tim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TV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3429000" y="3230880"/>
          <a:ext cx="2209800" cy="731520"/>
        </p:xfrm>
        <a:graphic>
          <a:graphicData uri="http://schemas.openxmlformats.org/drawingml/2006/table">
            <a:tbl>
              <a:tblPr/>
              <a:tblGrid>
                <a:gridCol w="381000"/>
                <a:gridCol w="685800"/>
                <a:gridCol w="685800"/>
                <a:gridCol w="457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Alex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DVD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Jack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TV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 MT" charset="-18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8EC"/>
                    </a:solidFill>
                  </a:tcPr>
                </a:tc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5029200" y="6019800"/>
            <a:ext cx="3657600" cy="533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ByItem</a:t>
            </a:r>
            <a:r>
              <a:rPr lang="en-US" dirty="0">
                <a:solidFill>
                  <a:schemeClr val="tx1"/>
                </a:solidFill>
              </a:rPr>
              <a:t> is a remote view</a:t>
            </a:r>
          </a:p>
        </p:txBody>
      </p:sp>
      <p:sp>
        <p:nvSpPr>
          <p:cNvPr id="49" name="Rectangle 48"/>
          <p:cNvSpPr>
            <a:spLocks noChangeAspect="1"/>
          </p:cNvSpPr>
          <p:nvPr/>
        </p:nvSpPr>
        <p:spPr>
          <a:xfrm>
            <a:off x="3709988" y="2667000"/>
            <a:ext cx="328612" cy="1460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6477000" y="2673350"/>
            <a:ext cx="328613" cy="1460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Arc 54"/>
          <p:cNvSpPr/>
          <p:nvPr/>
        </p:nvSpPr>
        <p:spPr>
          <a:xfrm>
            <a:off x="6400800" y="2667000"/>
            <a:ext cx="2286000" cy="2895600"/>
          </a:xfrm>
          <a:prstGeom prst="arc">
            <a:avLst>
              <a:gd name="adj1" fmla="val 16010090"/>
              <a:gd name="adj2" fmla="val 3163545"/>
            </a:avLst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7" name="Straight Arrow Connector 56"/>
          <p:cNvCxnSpPr>
            <a:stCxn id="55" idx="0"/>
            <a:endCxn id="13" idx="3"/>
          </p:cNvCxnSpPr>
          <p:nvPr/>
        </p:nvCxnSpPr>
        <p:spPr>
          <a:xfrm rot="10800000">
            <a:off x="6805614" y="2517775"/>
            <a:ext cx="658321" cy="1527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Cloud Computing?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Delivering applications  and services over the Internet:</a:t>
            </a:r>
          </a:p>
          <a:p>
            <a:pPr lvl="1"/>
            <a:r>
              <a:rPr lang="en-US" dirty="0" smtClean="0"/>
              <a:t>Software as a service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Extended to: </a:t>
            </a:r>
          </a:p>
          <a:p>
            <a:pPr lvl="1"/>
            <a:r>
              <a:rPr lang="en-US" dirty="0" smtClean="0"/>
              <a:t>Infrastructure as a service: Amazon EC2</a:t>
            </a:r>
          </a:p>
          <a:p>
            <a:pPr lvl="1"/>
            <a:r>
              <a:rPr lang="en-US" dirty="0" smtClean="0"/>
              <a:t>Platform as a service: Google </a:t>
            </a:r>
            <a:r>
              <a:rPr lang="en-US" dirty="0" err="1" smtClean="0"/>
              <a:t>AppEngine</a:t>
            </a:r>
            <a:r>
              <a:rPr lang="en-US" dirty="0" smtClean="0"/>
              <a:t>, Microsoft Azure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Utility Computing: pay-as-you-go computing</a:t>
            </a:r>
          </a:p>
          <a:p>
            <a:pPr lvl="1"/>
            <a:r>
              <a:rPr lang="en-US" dirty="0" smtClean="0"/>
              <a:t>Illusion of infinite resources</a:t>
            </a:r>
          </a:p>
          <a:p>
            <a:pPr lvl="1"/>
            <a:r>
              <a:rPr lang="en-US" dirty="0" smtClean="0"/>
              <a:t>No up-front cost</a:t>
            </a:r>
          </a:p>
          <a:p>
            <a:pPr lvl="1"/>
            <a:r>
              <a:rPr lang="en-US" dirty="0" smtClean="0"/>
              <a:t>Fine-grained billing (e.g. hourly)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View </a:t>
            </a:r>
            <a:r>
              <a:rPr lang="en-US" dirty="0" smtClean="0"/>
              <a:t>Maintenance</a:t>
            </a:r>
            <a:br>
              <a:rPr lang="en-US" dirty="0" smtClean="0"/>
            </a:br>
            <a:r>
              <a:rPr lang="en-US" sz="2000" dirty="0" smtClean="0"/>
              <a:t>[Agrawal et al. SIGMOD’2009]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563938" y="2971800"/>
            <a:ext cx="609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4538" y="2971800"/>
            <a:ext cx="609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45138" y="2971800"/>
            <a:ext cx="6096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878138" y="5257800"/>
            <a:ext cx="4876800" cy="762000"/>
            <a:chOff x="685800" y="3733800"/>
            <a:chExt cx="4876800" cy="762000"/>
          </a:xfrm>
        </p:grpSpPr>
        <p:sp>
          <p:nvSpPr>
            <p:cNvPr id="8" name="Can 7"/>
            <p:cNvSpPr/>
            <p:nvPr/>
          </p:nvSpPr>
          <p:spPr>
            <a:xfrm>
              <a:off x="685800" y="3733800"/>
              <a:ext cx="762000" cy="762000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2057400" y="3733800"/>
              <a:ext cx="762000" cy="762000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3429000" y="3733800"/>
              <a:ext cx="762000" cy="762000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1" name="Can 10"/>
            <p:cNvSpPr/>
            <p:nvPr/>
          </p:nvSpPr>
          <p:spPr>
            <a:xfrm>
              <a:off x="4800600" y="3733800"/>
              <a:ext cx="762000" cy="762000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7145338" y="3276600"/>
            <a:ext cx="838200" cy="1143000"/>
            <a:chOff x="4572000" y="2438400"/>
            <a:chExt cx="838200" cy="1143000"/>
          </a:xfrm>
        </p:grpSpPr>
        <p:sp>
          <p:nvSpPr>
            <p:cNvPr id="13" name="Rectangle 12"/>
            <p:cNvSpPr/>
            <p:nvPr/>
          </p:nvSpPr>
          <p:spPr>
            <a:xfrm>
              <a:off x="4572000" y="2438400"/>
              <a:ext cx="5334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4400" y="2590800"/>
              <a:ext cx="5334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76800" y="2743200"/>
              <a:ext cx="533400" cy="8382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>
                  <a:solidFill>
                    <a:srgbClr val="FFFFFF"/>
                  </a:solidFill>
                </a:rPr>
                <a:t>   </a:t>
              </a:r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15"/>
          <p:cNvGrpSpPr>
            <a:grpSpLocks/>
          </p:cNvGrpSpPr>
          <p:nvPr/>
        </p:nvGrpSpPr>
        <p:grpSpPr bwMode="auto">
          <a:xfrm>
            <a:off x="3106738" y="1676400"/>
            <a:ext cx="4267200" cy="381000"/>
            <a:chOff x="2286000" y="1676400"/>
            <a:chExt cx="4267200" cy="381000"/>
          </a:xfrm>
        </p:grpSpPr>
        <p:sp>
          <p:nvSpPr>
            <p:cNvPr id="17" name="Rectangle 16"/>
            <p:cNvSpPr/>
            <p:nvPr/>
          </p:nvSpPr>
          <p:spPr>
            <a:xfrm>
              <a:off x="2286000" y="1676400"/>
              <a:ext cx="457200" cy="381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1676400"/>
              <a:ext cx="457200" cy="381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0000" y="1676400"/>
              <a:ext cx="457200" cy="381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72000" y="1676400"/>
              <a:ext cx="457200" cy="381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34000" y="1676400"/>
              <a:ext cx="457200" cy="381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0" y="1676400"/>
              <a:ext cx="457200" cy="3810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>
            <a:off x="2573338" y="2514600"/>
            <a:ext cx="5715000" cy="0"/>
          </a:xfrm>
          <a:prstGeom prst="line">
            <a:avLst/>
          </a:prstGeom>
          <a:ln w="254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8" name="TextBox 23"/>
          <p:cNvSpPr txBox="1">
            <a:spLocks noChangeArrowheads="1"/>
          </p:cNvSpPr>
          <p:nvPr/>
        </p:nvSpPr>
        <p:spPr bwMode="auto">
          <a:xfrm>
            <a:off x="4856163" y="1295400"/>
            <a:ext cx="841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charset="-18"/>
              </a:rPr>
              <a:t>Clients</a:t>
            </a:r>
          </a:p>
        </p:txBody>
      </p:sp>
      <p:sp>
        <p:nvSpPr>
          <p:cNvPr id="22539" name="TextBox 24"/>
          <p:cNvSpPr txBox="1">
            <a:spLocks noChangeArrowheads="1"/>
          </p:cNvSpPr>
          <p:nvPr/>
        </p:nvSpPr>
        <p:spPr bwMode="auto">
          <a:xfrm>
            <a:off x="3581400" y="2590800"/>
            <a:ext cx="161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charset="-18"/>
              </a:rPr>
              <a:t>Query Routers</a:t>
            </a:r>
          </a:p>
        </p:txBody>
      </p:sp>
      <p:sp>
        <p:nvSpPr>
          <p:cNvPr id="22540" name="TextBox 25"/>
          <p:cNvSpPr txBox="1">
            <a:spLocks noChangeArrowheads="1"/>
          </p:cNvSpPr>
          <p:nvPr/>
        </p:nvSpPr>
        <p:spPr bwMode="auto">
          <a:xfrm>
            <a:off x="3124200" y="6030913"/>
            <a:ext cx="1657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charset="-18"/>
              </a:rPr>
              <a:t>Storage Servers</a:t>
            </a:r>
          </a:p>
        </p:txBody>
      </p:sp>
      <p:sp>
        <p:nvSpPr>
          <p:cNvPr id="22541" name="TextBox 26"/>
          <p:cNvSpPr txBox="1">
            <a:spLocks noChangeArrowheads="1"/>
          </p:cNvSpPr>
          <p:nvPr/>
        </p:nvSpPr>
        <p:spPr bwMode="auto">
          <a:xfrm>
            <a:off x="6840538" y="2906713"/>
            <a:ext cx="14652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charset="-18"/>
              </a:rPr>
              <a:t>Log Managers</a:t>
            </a:r>
          </a:p>
        </p:txBody>
      </p:sp>
      <p:sp>
        <p:nvSpPr>
          <p:cNvPr id="22542" name="TextBox 27"/>
          <p:cNvSpPr txBox="1">
            <a:spLocks noChangeArrowheads="1"/>
          </p:cNvSpPr>
          <p:nvPr/>
        </p:nvSpPr>
        <p:spPr bwMode="auto">
          <a:xfrm>
            <a:off x="1984375" y="2373313"/>
            <a:ext cx="5127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Gill Sans MT" charset="-18"/>
              </a:rPr>
              <a:t>API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5400000" flipH="1" flipV="1">
            <a:off x="5905500" y="4076700"/>
            <a:ext cx="1905000" cy="1676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4" name="TextBox 33"/>
          <p:cNvSpPr txBox="1">
            <a:spLocks noChangeArrowheads="1"/>
          </p:cNvSpPr>
          <p:nvPr/>
        </p:nvSpPr>
        <p:spPr bwMode="auto">
          <a:xfrm>
            <a:off x="6172200" y="1219200"/>
            <a:ext cx="4873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ill Sans MT" charset="-18"/>
                <a:sym typeface="Wingdings" charset="2"/>
              </a:rPr>
              <a:t></a:t>
            </a:r>
            <a:endParaRPr lang="en-US" sz="2800">
              <a:latin typeface="Gill Sans MT" charset="-18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09600" y="2935288"/>
            <a:ext cx="3260725" cy="224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 typeface="Bookman Old Style" charset="0"/>
              <a:buAutoNum type="alphaLcPeriod"/>
            </a:pPr>
            <a:r>
              <a:rPr lang="en-US" sz="2000">
                <a:latin typeface="Gill Sans MT" charset="-18"/>
              </a:rPr>
              <a:t>disk write in log</a:t>
            </a:r>
          </a:p>
          <a:p>
            <a:pPr marL="342900" indent="-342900">
              <a:buFont typeface="Bookman Old Style" charset="0"/>
              <a:buAutoNum type="alphaLcPeriod"/>
            </a:pPr>
            <a:r>
              <a:rPr lang="en-US" sz="2000">
                <a:latin typeface="Gill Sans MT" charset="-18"/>
              </a:rPr>
              <a:t>cache write in storage</a:t>
            </a:r>
          </a:p>
          <a:p>
            <a:pPr marL="342900" indent="-342900">
              <a:buFont typeface="Bookman Old Style" charset="0"/>
              <a:buAutoNum type="alphaLcPeriod"/>
            </a:pPr>
            <a:r>
              <a:rPr lang="en-US" sz="2000">
                <a:latin typeface="Gill Sans MT" charset="-18"/>
              </a:rPr>
              <a:t>return to user</a:t>
            </a:r>
          </a:p>
          <a:p>
            <a:pPr marL="342900" indent="-342900">
              <a:buFont typeface="Bookman Old Style" charset="0"/>
              <a:buAutoNum type="alphaLcPeriod"/>
            </a:pPr>
            <a:r>
              <a:rPr lang="en-US" sz="2000">
                <a:latin typeface="Gill Sans MT" charset="-18"/>
              </a:rPr>
              <a:t>flush to disk </a:t>
            </a:r>
          </a:p>
          <a:p>
            <a:pPr marL="342900" indent="-342900">
              <a:buFont typeface="Bookman Old Style" charset="0"/>
              <a:buAutoNum type="alphaLcPeriod"/>
            </a:pPr>
            <a:r>
              <a:rPr lang="en-US" sz="2000">
                <a:latin typeface="Gill Sans MT" charset="-18"/>
              </a:rPr>
              <a:t>remote view maintenance</a:t>
            </a:r>
          </a:p>
          <a:p>
            <a:pPr marL="342900" indent="-342900">
              <a:buFont typeface="Bookman Old Style" charset="0"/>
              <a:buAutoNum type="alphaLcPeriod"/>
            </a:pPr>
            <a:r>
              <a:rPr lang="en-US" sz="2000">
                <a:latin typeface="Gill Sans MT" charset="-18"/>
              </a:rPr>
              <a:t>view log message(s)</a:t>
            </a:r>
          </a:p>
          <a:p>
            <a:pPr marL="342900" indent="-342900">
              <a:buFont typeface="Bookman Old Style" charset="0"/>
              <a:buAutoNum type="alphaLcPeriod"/>
            </a:pPr>
            <a:r>
              <a:rPr lang="en-US" sz="2000">
                <a:latin typeface="Gill Sans MT" charset="-18"/>
              </a:rPr>
              <a:t>view update(s) in storage</a:t>
            </a: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681913" y="3733800"/>
            <a:ext cx="3159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ill Sans MT" charset="-18"/>
              </a:rPr>
              <a:t>a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5867400" y="5405438"/>
            <a:ext cx="3381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ill Sans MT" charset="-18"/>
              </a:rPr>
              <a:t>b</a:t>
            </a:r>
          </a:p>
        </p:txBody>
      </p:sp>
      <p:sp>
        <p:nvSpPr>
          <p:cNvPr id="42" name="Arc 41"/>
          <p:cNvSpPr/>
          <p:nvPr/>
        </p:nvSpPr>
        <p:spPr>
          <a:xfrm>
            <a:off x="5791200" y="3962400"/>
            <a:ext cx="4038600" cy="3429000"/>
          </a:xfrm>
          <a:prstGeom prst="arc">
            <a:avLst>
              <a:gd name="adj1" fmla="val 11042430"/>
              <a:gd name="adj2" fmla="val 15736904"/>
            </a:avLst>
          </a:prstGeom>
          <a:ln w="15875">
            <a:solidFill>
              <a:srgbClr val="0070C0"/>
            </a:solidFill>
            <a:head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638800" y="5405438"/>
            <a:ext cx="341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ill Sans MT" charset="-18"/>
              </a:rPr>
              <a:t>d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85800" y="3657600"/>
            <a:ext cx="228600" cy="2286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551" name="TextBox 43"/>
          <p:cNvSpPr txBox="1">
            <a:spLocks noChangeArrowheads="1"/>
          </p:cNvSpPr>
          <p:nvPr/>
        </p:nvSpPr>
        <p:spPr bwMode="auto">
          <a:xfrm>
            <a:off x="579438" y="3581400"/>
            <a:ext cx="4111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ill Sans MT" charset="-18"/>
                <a:sym typeface="Wingdings" charset="2"/>
              </a:rPr>
              <a:t></a:t>
            </a:r>
            <a:endParaRPr lang="en-US" sz="2000">
              <a:latin typeface="Gill Sans MT" charset="-18"/>
            </a:endParaRPr>
          </a:p>
        </p:txBody>
      </p:sp>
      <p:sp>
        <p:nvSpPr>
          <p:cNvPr id="48" name="Trapezoid 47"/>
          <p:cNvSpPr/>
          <p:nvPr/>
        </p:nvSpPr>
        <p:spPr>
          <a:xfrm>
            <a:off x="4953000" y="6019800"/>
            <a:ext cx="2209800" cy="3048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Remote Maintainer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5981700" y="4229100"/>
            <a:ext cx="1905000" cy="16764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543800" y="3429000"/>
            <a:ext cx="2619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latin typeface="Gill Sans MT" charset="-18"/>
              </a:rPr>
              <a:t>f</a:t>
            </a:r>
            <a:endParaRPr lang="en-US" sz="2400" dirty="0">
              <a:latin typeface="Gill Sans MT" charset="-18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840413" y="5710238"/>
            <a:ext cx="3317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ill Sans MT" charset="-18"/>
              </a:rPr>
              <a:t>e</a:t>
            </a:r>
          </a:p>
        </p:txBody>
      </p:sp>
      <p:cxnSp>
        <p:nvCxnSpPr>
          <p:cNvPr id="53" name="Straight Arrow Connector 52"/>
          <p:cNvCxnSpPr>
            <a:stCxn id="50" idx="2"/>
          </p:cNvCxnSpPr>
          <p:nvPr/>
        </p:nvCxnSpPr>
        <p:spPr>
          <a:xfrm rot="5400000">
            <a:off x="6734969" y="4394994"/>
            <a:ext cx="1443037" cy="43497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205663" y="5638800"/>
            <a:ext cx="3159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ill Sans MT" charset="-18"/>
              </a:rPr>
              <a:t>g</a:t>
            </a:r>
          </a:p>
        </p:txBody>
      </p:sp>
      <p:cxnSp>
        <p:nvCxnSpPr>
          <p:cNvPr id="57" name="Straight Arrow Connector 56"/>
          <p:cNvCxnSpPr>
            <a:stCxn id="50" idx="2"/>
          </p:cNvCxnSpPr>
          <p:nvPr/>
        </p:nvCxnSpPr>
        <p:spPr>
          <a:xfrm rot="5400000">
            <a:off x="4677569" y="2337594"/>
            <a:ext cx="1443037" cy="454977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3113088" y="5634038"/>
            <a:ext cx="3159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ill Sans MT" charset="-18"/>
              </a:rPr>
              <a:t>g</a:t>
            </a:r>
          </a:p>
        </p:txBody>
      </p:sp>
      <p:sp>
        <p:nvSpPr>
          <p:cNvPr id="22562" name="Footer Placeholder 6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54" name="Rectangle 53"/>
          <p:cNvSpPr>
            <a:spLocks noChangeAspect="1"/>
          </p:cNvSpPr>
          <p:nvPr/>
        </p:nvSpPr>
        <p:spPr>
          <a:xfrm>
            <a:off x="3100388" y="5645150"/>
            <a:ext cx="328612" cy="1460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>
            <a:spLocks noChangeAspect="1"/>
          </p:cNvSpPr>
          <p:nvPr/>
        </p:nvSpPr>
        <p:spPr>
          <a:xfrm>
            <a:off x="7239000" y="5638800"/>
            <a:ext cx="328613" cy="14605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  <p:bldP spid="48" grpId="0" animBg="1"/>
      <p:bldP spid="50" grpId="0"/>
      <p:bldP spid="52" grpId="0"/>
      <p:bldP spid="56" grpId="0"/>
      <p:bldP spid="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DB – A Hybrid Approach</a:t>
            </a:r>
            <a:br>
              <a:rPr lang="en-US" dirty="0" smtClean="0"/>
            </a:br>
            <a:r>
              <a:rPr lang="en-US" sz="1800" dirty="0" smtClean="0"/>
              <a:t>[</a:t>
            </a:r>
            <a:r>
              <a:rPr lang="en-US" sz="1800" dirty="0" err="1" smtClean="0"/>
              <a:t>Abouzeid</a:t>
            </a:r>
            <a:r>
              <a:rPr lang="en-US" sz="1800" dirty="0" smtClean="0"/>
              <a:t> et al., VLDB 2009]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An architectural hybrid of MapReduce and DBMS technologies</a:t>
            </a:r>
          </a:p>
          <a:p>
            <a:r>
              <a:rPr lang="en-US" smtClean="0"/>
              <a:t>Use Fault-tolerance and Scale of MapReduce framework like Hadoop</a:t>
            </a:r>
          </a:p>
          <a:p>
            <a:r>
              <a:rPr lang="en-US" smtClean="0"/>
              <a:t>Leverage advanced data processing techniques of an RDBMS</a:t>
            </a:r>
          </a:p>
          <a:p>
            <a:r>
              <a:rPr lang="en-US" smtClean="0"/>
              <a:t>Expose a declarative interface to the user</a:t>
            </a:r>
          </a:p>
          <a:p>
            <a:r>
              <a:rPr lang="en-US" b="1" i="1" smtClean="0"/>
              <a:t>Goal: Leverage from the best of both worlds</a:t>
            </a:r>
            <a:endParaRPr lang="en-US" b="1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/>
          <a:lstStyle/>
          <a:p>
            <a:r>
              <a:rPr lang="en-US" altLang="ko-KR" dirty="0" smtClean="0"/>
              <a:t>Architecture of </a:t>
            </a:r>
            <a:r>
              <a:rPr lang="en-US" altLang="ko-KR" dirty="0" err="1" smtClean="0"/>
              <a:t>HadoopDB</a:t>
            </a:r>
            <a:endParaRPr lang="ko-KR" alt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EDBT 2011 Tutorial</a:t>
            </a:r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6096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0671" y="1600200"/>
            <a:ext cx="596316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/>
          <a:lstStyle/>
          <a:p>
            <a:r>
              <a:rPr lang="en-US" altLang="ko-KR" dirty="0" smtClean="0"/>
              <a:t>Architecture of </a:t>
            </a:r>
            <a:r>
              <a:rPr lang="en-US" altLang="ko-KR" dirty="0" err="1" smtClean="0"/>
              <a:t>HadoopDB</a:t>
            </a:r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Two-way Joins and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MapReduce</a:t>
            </a:r>
            <a:r>
              <a:rPr lang="en-US" dirty="0" smtClean="0"/>
              <a:t> works with a single data source (table):</a:t>
            </a:r>
          </a:p>
          <a:p>
            <a:pPr lvl="1"/>
            <a:r>
              <a:rPr lang="en-US" dirty="0" smtClean="0"/>
              <a:t>&lt;key K, value V&gt;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to use the MR framework to compute:</a:t>
            </a:r>
          </a:p>
          <a:p>
            <a:pPr lvl="1"/>
            <a:r>
              <a:rPr lang="en-US" dirty="0" smtClean="0"/>
              <a:t>R(A, </a:t>
            </a:r>
            <a:r>
              <a:rPr lang="en-US" b="1" dirty="0" smtClean="0"/>
              <a:t>B</a:t>
            </a:r>
            <a:r>
              <a:rPr lang="en-US" dirty="0" smtClean="0"/>
              <a:t>)            S(</a:t>
            </a:r>
            <a:r>
              <a:rPr lang="en-US" b="1" dirty="0" smtClean="0"/>
              <a:t>B</a:t>
            </a:r>
            <a:r>
              <a:rPr lang="en-US" dirty="0" smtClean="0"/>
              <a:t>, C)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Simple extension (proposed independently by multiple researchers):</a:t>
            </a:r>
          </a:p>
          <a:p>
            <a:pPr lvl="1"/>
            <a:r>
              <a:rPr lang="en-US" dirty="0" smtClean="0"/>
              <a:t>&lt;a,</a:t>
            </a:r>
            <a:r>
              <a:rPr lang="en-US" b="1" dirty="0" smtClean="0"/>
              <a:t> </a:t>
            </a:r>
            <a:r>
              <a:rPr lang="en-US" b="1" dirty="0" err="1" smtClean="0"/>
              <a:t>b</a:t>
            </a:r>
            <a:r>
              <a:rPr lang="en-US" dirty="0" smtClean="0"/>
              <a:t>&gt; from R is mapped as: &lt;</a:t>
            </a:r>
            <a:r>
              <a:rPr lang="en-US" b="1" dirty="0" err="1" smtClean="0"/>
              <a:t>b</a:t>
            </a:r>
            <a:r>
              <a:rPr lang="en-US" dirty="0" smtClean="0"/>
              <a:t>, [R, a]&gt;</a:t>
            </a:r>
          </a:p>
          <a:p>
            <a:pPr lvl="1"/>
            <a:r>
              <a:rPr lang="en-US" dirty="0" smtClean="0"/>
              <a:t>&lt;</a:t>
            </a:r>
            <a:r>
              <a:rPr lang="en-US" b="1" dirty="0" err="1" smtClean="0"/>
              <a:t>b</a:t>
            </a:r>
            <a:r>
              <a:rPr lang="en-US" dirty="0" smtClean="0"/>
              <a:t>, </a:t>
            </a:r>
            <a:r>
              <a:rPr lang="en-US" dirty="0" err="1" smtClean="0"/>
              <a:t>c</a:t>
            </a:r>
            <a:r>
              <a:rPr lang="en-US" dirty="0" smtClean="0"/>
              <a:t>&gt; from S is mapped as: &lt;</a:t>
            </a:r>
            <a:r>
              <a:rPr lang="en-US" b="1" dirty="0" err="1" smtClean="0"/>
              <a:t>b</a:t>
            </a:r>
            <a:r>
              <a:rPr lang="en-US" dirty="0" smtClean="0"/>
              <a:t>, [S, </a:t>
            </a:r>
            <a:r>
              <a:rPr lang="en-US" dirty="0" err="1" smtClean="0"/>
              <a:t>c</a:t>
            </a:r>
            <a:r>
              <a:rPr lang="en-US" dirty="0" smtClean="0"/>
              <a:t>]&gt;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During the reduce phase:</a:t>
            </a:r>
          </a:p>
          <a:p>
            <a:pPr lvl="1"/>
            <a:r>
              <a:rPr lang="en-US" dirty="0" smtClean="0"/>
              <a:t>Join the key-value pairs with the same key but different relations</a:t>
            </a:r>
          </a:p>
        </p:txBody>
      </p:sp>
      <p:sp>
        <p:nvSpPr>
          <p:cNvPr id="4" name="Collate 3"/>
          <p:cNvSpPr/>
          <p:nvPr/>
        </p:nvSpPr>
        <p:spPr>
          <a:xfrm rot="16200000">
            <a:off x="2209800" y="3124201"/>
            <a:ext cx="304800" cy="457200"/>
          </a:xfrm>
          <a:prstGeom prst="flowChartCollate">
            <a:avLst/>
          </a:prstGeom>
          <a:noFill/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Two-way Joins?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generalize to:</a:t>
            </a:r>
          </a:p>
          <a:p>
            <a:pPr lvl="1"/>
            <a:r>
              <a:rPr lang="en-US" dirty="0" smtClean="0"/>
              <a:t>R(A, B)         S(B, C)         T(C,D)</a:t>
            </a:r>
          </a:p>
          <a:p>
            <a:pPr>
              <a:buNone/>
            </a:pPr>
            <a:r>
              <a:rPr lang="en-US" dirty="0" smtClean="0"/>
              <a:t>   in </a:t>
            </a:r>
            <a:r>
              <a:rPr lang="en-US" dirty="0" err="1" smtClean="0"/>
              <a:t>MapReduce</a:t>
            </a:r>
            <a:r>
              <a:rPr lang="en-US" dirty="0" smtClean="0"/>
              <a:t>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Collate 3"/>
          <p:cNvSpPr/>
          <p:nvPr/>
        </p:nvSpPr>
        <p:spPr>
          <a:xfrm rot="16200000">
            <a:off x="4038600" y="2438401"/>
            <a:ext cx="304800" cy="457200"/>
          </a:xfrm>
          <a:prstGeom prst="flowChartCollate">
            <a:avLst/>
          </a:prstGeom>
          <a:noFill/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llate 4"/>
          <p:cNvSpPr/>
          <p:nvPr/>
        </p:nvSpPr>
        <p:spPr>
          <a:xfrm rot="16200000">
            <a:off x="2438400" y="2438401"/>
            <a:ext cx="304800" cy="457200"/>
          </a:xfrm>
          <a:prstGeom prst="flowChartCollate">
            <a:avLst/>
          </a:prstGeom>
          <a:noFill/>
          <a:ln w="2857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Two-way Joins</a:t>
            </a:r>
            <a:endParaRPr lang="en-US" dirty="0"/>
          </a:p>
        </p:txBody>
      </p:sp>
      <p:pic>
        <p:nvPicPr>
          <p:cNvPr id="3" name="Picture 2" descr="cascade two-way jo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782"/>
            <a:ext cx="9144000" cy="528761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57600" y="3124200"/>
            <a:ext cx="33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Two-way Joins?</a:t>
            </a:r>
            <a:endParaRPr lang="en-US" dirty="0"/>
          </a:p>
        </p:txBody>
      </p:sp>
      <p:pic>
        <p:nvPicPr>
          <p:cNvPr id="3" name="Picture 2" descr="multi-way join in one m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2600"/>
            <a:ext cx="8305799" cy="4800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Multi-way Join</a:t>
            </a:r>
            <a:br>
              <a:rPr lang="en-US" dirty="0" smtClean="0"/>
            </a:br>
            <a:r>
              <a:rPr lang="en-US" sz="2000" dirty="0" smtClean="0"/>
              <a:t> [</a:t>
            </a:r>
            <a:r>
              <a:rPr lang="en-US" sz="2000" dirty="0" err="1" smtClean="0"/>
              <a:t>Afrati</a:t>
            </a:r>
            <a:r>
              <a:rPr lang="en-US" sz="2000" dirty="0" smtClean="0"/>
              <a:t> &amp; </a:t>
            </a:r>
            <a:r>
              <a:rPr lang="en-US" sz="2000" dirty="0" err="1" smtClean="0"/>
              <a:t>Ullman</a:t>
            </a:r>
            <a:r>
              <a:rPr lang="en-US" sz="2000" dirty="0" smtClean="0"/>
              <a:t>: EDBT’2010]</a:t>
            </a:r>
            <a:endParaRPr lang="en-US" sz="2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676400" y="3728720"/>
          <a:ext cx="6095999" cy="2595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h(b,c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0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1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2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3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4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5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10"/>
          <p:cNvGrpSpPr/>
          <p:nvPr/>
        </p:nvGrpSpPr>
        <p:grpSpPr>
          <a:xfrm>
            <a:off x="2840690" y="1600200"/>
            <a:ext cx="3416477" cy="419220"/>
            <a:chOff x="2286000" y="1962090"/>
            <a:chExt cx="3416477" cy="419220"/>
          </a:xfrm>
        </p:grpSpPr>
        <p:sp>
          <p:nvSpPr>
            <p:cNvPr id="6" name="Collate 5"/>
            <p:cNvSpPr/>
            <p:nvPr/>
          </p:nvSpPr>
          <p:spPr>
            <a:xfrm rot="16200000">
              <a:off x="3238500" y="1943100"/>
              <a:ext cx="228599" cy="457200"/>
            </a:xfrm>
            <a:prstGeom prst="flowChartCollate">
              <a:avLst/>
            </a:prstGeom>
            <a:noFill/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Collate 6"/>
            <p:cNvSpPr/>
            <p:nvPr/>
          </p:nvSpPr>
          <p:spPr>
            <a:xfrm rot="16200000">
              <a:off x="4533900" y="1943100"/>
              <a:ext cx="228599" cy="457200"/>
            </a:xfrm>
            <a:prstGeom prst="flowChartCollate">
              <a:avLst/>
            </a:prstGeom>
            <a:noFill/>
            <a:ln w="28575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6000" y="1981200"/>
              <a:ext cx="872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R(A,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B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2045" y="1962090"/>
              <a:ext cx="860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T(</a:t>
              </a:r>
              <a:r>
                <a:rPr lang="en-US" sz="2000" b="1" dirty="0" smtClean="0">
                  <a:solidFill>
                    <a:srgbClr val="000090"/>
                  </a:solidFill>
                </a:rPr>
                <a:t>C</a:t>
              </a:r>
              <a:r>
                <a:rPr lang="en-US" sz="2000" dirty="0" smtClean="0"/>
                <a:t>,D)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46645" y="1962090"/>
              <a:ext cx="8509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B</a:t>
              </a:r>
              <a:r>
                <a:rPr lang="en-US" sz="2000" dirty="0" smtClean="0"/>
                <a:t>,</a:t>
              </a:r>
              <a:r>
                <a:rPr lang="en-US" sz="2000" b="1" dirty="0" smtClean="0">
                  <a:solidFill>
                    <a:srgbClr val="000090"/>
                  </a:solidFill>
                </a:rPr>
                <a:t>C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rot="5400000">
            <a:off x="3848100" y="2781300"/>
            <a:ext cx="1295400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3429000" y="3810000"/>
            <a:ext cx="1447800" cy="6858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>
            <a:stCxn id="8" idx="1"/>
          </p:cNvCxnSpPr>
          <p:nvPr/>
        </p:nvCxnSpPr>
        <p:spPr>
          <a:xfrm rot="10800000" flipV="1">
            <a:off x="533400" y="1819364"/>
            <a:ext cx="2307290" cy="3438435"/>
          </a:xfrm>
          <a:prstGeom prst="curved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3400" y="5257800"/>
            <a:ext cx="1143000" cy="1524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90800" y="5181600"/>
            <a:ext cx="5181600" cy="381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9" idx="2"/>
          </p:cNvCxnSpPr>
          <p:nvPr/>
        </p:nvCxnSpPr>
        <p:spPr>
          <a:xfrm rot="16200000" flipH="1">
            <a:off x="5323330" y="2503930"/>
            <a:ext cx="1657290" cy="65004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019800" y="4114800"/>
            <a:ext cx="838200" cy="2209800"/>
          </a:xfrm>
          <a:prstGeom prst="rect">
            <a:avLst/>
          </a:prstGeom>
          <a:gradFill flip="none" rotWithShape="1">
            <a:gsLst>
              <a:gs pos="0">
                <a:srgbClr val="DDDFE5"/>
              </a:gs>
              <a:gs pos="100000">
                <a:schemeClr val="tx2">
                  <a:alpha val="37000"/>
                </a:schemeClr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29000" y="4876800"/>
            <a:ext cx="838200" cy="304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OLAP over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Multi-way Join over a single MR phase:</a:t>
            </a:r>
          </a:p>
          <a:p>
            <a:pPr lvl="1"/>
            <a:r>
              <a:rPr lang="en-US" dirty="0" smtClean="0"/>
              <a:t>One-to-many </a:t>
            </a:r>
            <a:r>
              <a:rPr lang="en-US" b="1" dirty="0" smtClean="0">
                <a:solidFill>
                  <a:srgbClr val="000090"/>
                </a:solidFill>
              </a:rPr>
              <a:t>shuffle</a:t>
            </a:r>
          </a:p>
          <a:p>
            <a:pPr lvl="1">
              <a:buNone/>
            </a:pPr>
            <a:endParaRPr lang="en-US" b="1" dirty="0" smtClean="0">
              <a:solidFill>
                <a:srgbClr val="000090"/>
              </a:solidFill>
            </a:endParaRPr>
          </a:p>
          <a:p>
            <a:r>
              <a:rPr lang="en-US" dirty="0" smtClean="0"/>
              <a:t>Communication cost:</a:t>
            </a:r>
          </a:p>
          <a:p>
            <a:pPr lvl="1"/>
            <a:r>
              <a:rPr lang="en-US" dirty="0" smtClean="0"/>
              <a:t>3-way Join: </a:t>
            </a:r>
            <a:r>
              <a:rPr lang="en-US" dirty="0" err="1" smtClean="0"/>
              <a:t>O(n</a:t>
            </a:r>
            <a:r>
              <a:rPr lang="en-US" dirty="0" smtClean="0"/>
              <a:t>) communication </a:t>
            </a:r>
          </a:p>
          <a:p>
            <a:pPr lvl="1"/>
            <a:r>
              <a:rPr lang="en-US" dirty="0" smtClean="0"/>
              <a:t>4-way Join: O(n</a:t>
            </a:r>
            <a:r>
              <a:rPr lang="en-US" baseline="30000" dirty="0" smtClean="0"/>
              <a:t>2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M-way Join: O(n</a:t>
            </a:r>
            <a:r>
              <a:rPr lang="en-US" baseline="30000" dirty="0" smtClean="0"/>
              <a:t>M-2</a:t>
            </a:r>
            <a:r>
              <a:rPr lang="en-US" dirty="0" smtClean="0"/>
              <a:t>) </a:t>
            </a:r>
          </a:p>
          <a:p>
            <a:endParaRPr lang="en-US" dirty="0" smtClean="0"/>
          </a:p>
          <a:p>
            <a:r>
              <a:rPr lang="en-US" dirty="0" smtClean="0"/>
              <a:t>Clearly, not feasible for OLAP:</a:t>
            </a:r>
          </a:p>
          <a:p>
            <a:pPr lvl="1"/>
            <a:r>
              <a:rPr lang="en-US" dirty="0" smtClean="0"/>
              <a:t>Large number of Dimension Tables </a:t>
            </a:r>
          </a:p>
          <a:p>
            <a:pPr lvl="1"/>
            <a:r>
              <a:rPr lang="en-US" dirty="0" smtClean="0"/>
              <a:t>Many OLAP queries involve Join of FACT table with multiple Dimension tables</a:t>
            </a:r>
            <a:r>
              <a:rPr lang="en-US" b="1" dirty="0" smtClean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Computing: History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05000"/>
            <a:ext cx="8394700" cy="422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9600"/>
            <a:ext cx="9144000" cy="2438400"/>
          </a:xfrm>
          <a:prstGeom prst="rect">
            <a:avLst/>
          </a:prstGeom>
          <a:effectLst>
            <a:reflection stA="50000" endPos="75000" dist="12700" dir="5400000" sy="-100000" algn="bl" rotWithShape="0"/>
          </a:effectLst>
          <a:scene3d>
            <a:camera prst="obliqueTopRight">
              <a:rot lat="2280000" lon="0" rev="0"/>
            </a:camera>
            <a:lightRig rig="threePt" dir="t"/>
          </a:scene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1000"/>
            <a:ext cx="9144000" cy="2946400"/>
          </a:xfrm>
          <a:prstGeom prst="rect">
            <a:avLst/>
          </a:prstGeom>
          <a:effectLst>
            <a:reflection stA="16000" endPos="63000" dist="12700" dir="5400000" sy="-100000" algn="bl" rotWithShape="0"/>
          </a:effectLst>
          <a:scene3d>
            <a:camera prst="obliqueTopRight">
              <a:rot lat="2400000" lon="0" rev="0"/>
            </a:camera>
            <a:lightRig rig="threePt" dir="t"/>
          </a:scene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0"/>
            <a:ext cx="9144000" cy="2590800"/>
          </a:xfrm>
          <a:prstGeom prst="rect">
            <a:avLst/>
          </a:prstGeom>
          <a:effectLst>
            <a:reflection stA="66000" endPos="75000" dist="12700" dir="5400000" sy="-100000" algn="bl" rotWithShape="0"/>
          </a:effectLst>
          <a:scene3d>
            <a:camera prst="obliqueBottomRight">
              <a:rot lat="2700000" lon="0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52400"/>
            <a:ext cx="2895600" cy="2743200"/>
          </a:xfrm>
          <a:prstGeom prst="rect">
            <a:avLst/>
          </a:prstGeom>
          <a:scene3d>
            <a:camera prst="obliqueBottomRight">
              <a:rot lat="2400000" lon="0" rev="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228600"/>
            <a:ext cx="3327400" cy="1981200"/>
          </a:xfrm>
          <a:prstGeom prst="rect">
            <a:avLst/>
          </a:prstGeom>
          <a:scene3d>
            <a:camera prst="obliqueBottomRight">
              <a:rot lat="1620000" lon="0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228600"/>
            <a:ext cx="3619500" cy="2971800"/>
          </a:xfrm>
          <a:prstGeom prst="rect">
            <a:avLst/>
          </a:prstGeom>
          <a:scene3d>
            <a:camera prst="obliqueBottomRight">
              <a:rot lat="3840000" lon="0" rev="0"/>
            </a:camera>
            <a:lightRig rig="threePt" dir="t"/>
          </a:scene3d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Scalable OLAP</a:t>
            </a:r>
            <a:br>
              <a:rPr lang="en-US" dirty="0" smtClean="0"/>
            </a:br>
            <a:r>
              <a:rPr lang="en-US" sz="1800" dirty="0" smtClean="0"/>
              <a:t>[SIGMOD’2011: NUS &amp; UCSB Collaboration]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Observations:</a:t>
            </a:r>
          </a:p>
          <a:p>
            <a:pPr lvl="1"/>
            <a:r>
              <a:rPr lang="en-US" dirty="0" smtClean="0"/>
              <a:t>STAR Schema (or its variant)</a:t>
            </a:r>
          </a:p>
          <a:p>
            <a:pPr lvl="1"/>
            <a:r>
              <a:rPr lang="en-US" dirty="0" smtClean="0"/>
              <a:t>DIMENSION tables typically are not very large (in most cases)</a:t>
            </a:r>
          </a:p>
          <a:p>
            <a:pPr lvl="1"/>
            <a:r>
              <a:rPr lang="en-US" dirty="0" smtClean="0"/>
              <a:t>FACT table, on the other hand, have a large number of rows.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Design approach: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MapReduce</a:t>
            </a:r>
            <a:r>
              <a:rPr lang="en-US" dirty="0" smtClean="0"/>
              <a:t> as a distributed &amp; parallel computing substrate</a:t>
            </a:r>
          </a:p>
          <a:p>
            <a:pPr lvl="1"/>
            <a:r>
              <a:rPr lang="en-US" dirty="0" smtClean="0"/>
              <a:t>Fact tables partitioned across multiple nodes</a:t>
            </a:r>
          </a:p>
          <a:p>
            <a:pPr lvl="1"/>
            <a:r>
              <a:rPr lang="en-US" dirty="0" smtClean="0"/>
              <a:t>Partitioning strategy should be based on the dimension that are most often used as selection constraint in DW queries</a:t>
            </a:r>
          </a:p>
          <a:p>
            <a:pPr lvl="1"/>
            <a:r>
              <a:rPr lang="en-US" dirty="0" smtClean="0"/>
              <a:t>Dimension tables are replicated</a:t>
            </a:r>
          </a:p>
          <a:p>
            <a:pPr lvl="1"/>
            <a:r>
              <a:rPr lang="en-US" dirty="0" smtClean="0"/>
              <a:t>MAP tasks perform the STAR joins</a:t>
            </a:r>
          </a:p>
          <a:p>
            <a:pPr lvl="1"/>
            <a:r>
              <a:rPr lang="en-US" dirty="0" smtClean="0"/>
              <a:t>REDUCE tasks then perform the aggregation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Data Analytics in the Cloud</a:t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3200" b="1" dirty="0" smtClean="0">
                <a:solidFill>
                  <a:schemeClr val="accent1"/>
                </a:solidFill>
              </a:rPr>
              <a:t>New Challenges and Opportunities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Looking Forward</a:t>
            </a:r>
            <a:br>
              <a:rPr lang="en-US" dirty="0" smtClean="0"/>
            </a:br>
            <a:r>
              <a:rPr lang="en-US" sz="2222" dirty="0" smtClean="0"/>
              <a:t>New Applications</a:t>
            </a:r>
            <a:endParaRPr lang="en-US" sz="2222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Complex data processing – Graphs and beyond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Multidimensional Data Analytics: Location-based data</a:t>
            </a:r>
          </a:p>
          <a:p>
            <a:endParaRPr lang="en-US" dirty="0" smtClean="0"/>
          </a:p>
          <a:p>
            <a:r>
              <a:rPr lang="en-US" dirty="0" smtClean="0"/>
              <a:t>Physical and Virtual Worlds: Social Networks and Social Media data &amp; analysis</a:t>
            </a:r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Conjectures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breed of Analysts:</a:t>
            </a:r>
          </a:p>
          <a:p>
            <a:pPr lvl="1"/>
            <a:r>
              <a:rPr lang="en-US" dirty="0" smtClean="0"/>
              <a:t>Information-savvy users</a:t>
            </a:r>
          </a:p>
          <a:p>
            <a:pPr lvl="1"/>
            <a:r>
              <a:rPr lang="en-US" dirty="0" smtClean="0"/>
              <a:t>Most users will become nimble analysts</a:t>
            </a:r>
          </a:p>
          <a:p>
            <a:pPr lvl="1"/>
            <a:r>
              <a:rPr lang="en-US" dirty="0" smtClean="0"/>
              <a:t>Most transactional decisions will be preceded by a detailed analysis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Convergence of OLAP and OLTP:</a:t>
            </a:r>
          </a:p>
          <a:p>
            <a:pPr lvl="1"/>
            <a:r>
              <a:rPr lang="en-US" dirty="0" smtClean="0"/>
              <a:t>Both from the application point-of-view and from the infrastructure point-of-view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Outline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153400" cy="4873752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smtClean="0">
                <a:solidFill>
                  <a:srgbClr val="FF0000"/>
                </a:solidFill>
              </a:rPr>
              <a:t>Data in the Cloud</a:t>
            </a:r>
          </a:p>
          <a:p>
            <a:pPr lvl="1"/>
            <a:r>
              <a:rPr lang="en-US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Platforms for Data Analysis</a:t>
            </a:r>
          </a:p>
          <a:p>
            <a:pPr lvl="1"/>
            <a:r>
              <a:rPr lang="en-US" b="1" smtClean="0">
                <a:solidFill>
                  <a:srgbClr val="FF0000"/>
                </a:solidFill>
              </a:rPr>
              <a:t>Platforms for Update intensive workloads</a:t>
            </a:r>
          </a:p>
          <a:p>
            <a:pPr lvl="1"/>
            <a:endParaRPr lang="en-US" smtClean="0">
              <a:solidFill>
                <a:srgbClr val="002060"/>
              </a:solidFill>
            </a:endParaRPr>
          </a:p>
          <a:p>
            <a:r>
              <a:rPr lang="en-US" smtClean="0">
                <a:solidFill>
                  <a:srgbClr val="002060"/>
                </a:solidFill>
              </a:rPr>
              <a:t>Data Platforms for Large Applications</a:t>
            </a:r>
          </a:p>
          <a:p>
            <a:endParaRPr lang="en-US" smtClean="0">
              <a:solidFill>
                <a:srgbClr val="002060"/>
              </a:solidFill>
            </a:endParaRPr>
          </a:p>
          <a:p>
            <a:r>
              <a:rPr lang="en-US" smtClean="0">
                <a:solidFill>
                  <a:srgbClr val="002060"/>
                </a:solidFill>
              </a:rPr>
              <a:t>Multitenant Data Platforms</a:t>
            </a:r>
          </a:p>
          <a:p>
            <a:endParaRPr lang="en-US" smtClean="0">
              <a:solidFill>
                <a:srgbClr val="002060"/>
              </a:solidFill>
            </a:endParaRPr>
          </a:p>
          <a:p>
            <a:r>
              <a:rPr lang="en-US" smtClean="0">
                <a:solidFill>
                  <a:srgbClr val="002060"/>
                </a:solidFill>
              </a:rPr>
              <a:t>Open Research Challenges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Platforms for Update intensive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Most enterprise solutions are based on RDBMS technology.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Significant Operational Challenges:</a:t>
            </a:r>
          </a:p>
          <a:p>
            <a:pPr lvl="1"/>
            <a:r>
              <a:rPr lang="en-US" dirty="0" smtClean="0"/>
              <a:t>Provisioning for Peak Demand</a:t>
            </a:r>
          </a:p>
          <a:p>
            <a:pPr lvl="1"/>
            <a:r>
              <a:rPr lang="en-US" dirty="0" smtClean="0"/>
              <a:t>Resource under-utilization</a:t>
            </a:r>
          </a:p>
          <a:p>
            <a:pPr lvl="1"/>
            <a:r>
              <a:rPr lang="en-US" dirty="0" smtClean="0"/>
              <a:t>Capacity planning: too many variables</a:t>
            </a:r>
          </a:p>
          <a:p>
            <a:pPr lvl="1"/>
            <a:r>
              <a:rPr lang="en-US" dirty="0" smtClean="0"/>
              <a:t>Storage management: a massive challenge</a:t>
            </a:r>
          </a:p>
          <a:p>
            <a:pPr lvl="1"/>
            <a:r>
              <a:rPr lang="en-US" dirty="0" smtClean="0"/>
              <a:t>System upgrades: extremely time-consuming</a:t>
            </a:r>
          </a:p>
          <a:p>
            <a:pPr lvl="1"/>
            <a:r>
              <a:rPr lang="en-US" dirty="0" smtClean="0"/>
              <a:t>Complex mine-field of software and hardware licensing</a:t>
            </a:r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Unproductive use of people-resources from a company’s perspective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 bwMode="auto">
          <a:xfrm>
            <a:off x="22098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50292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64008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in the Cloud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716975" y="2394466"/>
            <a:ext cx="5105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tx1"/>
                </a:solidFill>
                <a:latin typeface="Calibri" pitchFamily="34" charset="0"/>
              </a:rPr>
              <a:t>Load Balancer (Proxy)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62000" y="3308866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9" name="Straight Arrow Connector 8"/>
          <p:cNvCxnSpPr>
            <a:stCxn id="7" idx="2"/>
            <a:endCxn id="8" idx="0"/>
          </p:cNvCxnSpPr>
          <p:nvPr/>
        </p:nvCxnSpPr>
        <p:spPr bwMode="auto">
          <a:xfrm rot="5400000">
            <a:off x="2592038" y="1631229"/>
            <a:ext cx="457200" cy="28980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lowchart: Magnetic Disk 9"/>
          <p:cNvSpPr/>
          <p:nvPr/>
        </p:nvSpPr>
        <p:spPr bwMode="auto">
          <a:xfrm>
            <a:off x="3545775" y="4876800"/>
            <a:ext cx="1447800" cy="1143000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baseline="0" dirty="0" err="1" smtClean="0">
                <a:solidFill>
                  <a:schemeClr val="tx1"/>
                </a:solidFill>
                <a:latin typeface="Calibri" pitchFamily="34" charset="0"/>
              </a:rPr>
              <a:t>MySQL</a:t>
            </a:r>
            <a:r>
              <a:rPr lang="en-US" sz="2200" b="1" baseline="0" dirty="0" smtClean="0">
                <a:solidFill>
                  <a:schemeClr val="tx1"/>
                </a:solidFill>
                <a:latin typeface="Calibri" pitchFamily="34" charset="0"/>
              </a:rPr>
              <a:t> Master DB</a:t>
            </a:r>
            <a:endParaRPr lang="en-US" sz="2200" b="1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1" name="Flowchart: Magnetic Disk 10"/>
          <p:cNvSpPr/>
          <p:nvPr/>
        </p:nvSpPr>
        <p:spPr bwMode="auto">
          <a:xfrm>
            <a:off x="7315200" y="4909066"/>
            <a:ext cx="1447800" cy="1143000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baseline="0" dirty="0" err="1" smtClean="0">
                <a:solidFill>
                  <a:schemeClr val="tx1"/>
                </a:solidFill>
                <a:latin typeface="Calibri" pitchFamily="34" charset="0"/>
              </a:rPr>
              <a:t>MySQL</a:t>
            </a:r>
            <a:r>
              <a:rPr lang="en-US" sz="2200" b="1" baseline="0" dirty="0" smtClean="0">
                <a:solidFill>
                  <a:schemeClr val="tx1"/>
                </a:solidFill>
                <a:latin typeface="Calibri" pitchFamily="34" charset="0"/>
              </a:rPr>
              <a:t> Slave DB</a:t>
            </a:r>
            <a:endParaRPr lang="en-US" sz="2200" b="1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>
            <a:stCxn id="10" idx="4"/>
            <a:endCxn id="11" idx="2"/>
          </p:cNvCxnSpPr>
          <p:nvPr/>
        </p:nvCxnSpPr>
        <p:spPr bwMode="auto">
          <a:xfrm>
            <a:off x="4993575" y="5448300"/>
            <a:ext cx="2321625" cy="322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0" idx="1"/>
          </p:cNvCxnSpPr>
          <p:nvPr/>
        </p:nvCxnSpPr>
        <p:spPr bwMode="auto">
          <a:xfrm rot="16200000" flipH="1">
            <a:off x="2608170" y="3215295"/>
            <a:ext cx="424934" cy="28980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8" idx="2"/>
            <a:endCxn id="10" idx="1"/>
          </p:cNvCxnSpPr>
          <p:nvPr/>
        </p:nvCxnSpPr>
        <p:spPr bwMode="auto">
          <a:xfrm rot="16200000" flipH="1">
            <a:off x="3315937" y="3923062"/>
            <a:ext cx="457200" cy="14502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9" idx="2"/>
            <a:endCxn id="10" idx="1"/>
          </p:cNvCxnSpPr>
          <p:nvPr/>
        </p:nvCxnSpPr>
        <p:spPr bwMode="auto">
          <a:xfrm rot="5400000">
            <a:off x="4725638" y="3963638"/>
            <a:ext cx="457200" cy="13691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2"/>
            <a:endCxn id="10" idx="1"/>
          </p:cNvCxnSpPr>
          <p:nvPr/>
        </p:nvCxnSpPr>
        <p:spPr bwMode="auto">
          <a:xfrm rot="5400000">
            <a:off x="5411438" y="3277838"/>
            <a:ext cx="457200" cy="27407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4000" y="4953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0" dirty="0" smtClean="0">
                <a:latin typeface="Calibri" pitchFamily="34" charset="0"/>
              </a:rPr>
              <a:t>Replication</a:t>
            </a:r>
            <a:endParaRPr lang="en-US" sz="2400" baseline="0" dirty="0">
              <a:latin typeface="Calibr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388425" y="1555472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latin typeface="Calibri" pitchFamily="34" charset="0"/>
              </a:rPr>
              <a:t>Client Site</a:t>
            </a:r>
            <a:endParaRPr kumimoji="0" lang="en-US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stCxn id="20" idx="2"/>
            <a:endCxn id="7" idx="0"/>
          </p:cNvCxnSpPr>
          <p:nvPr/>
        </p:nvCxnSpPr>
        <p:spPr bwMode="auto">
          <a:xfrm rot="16200000" flipH="1">
            <a:off x="4076303" y="2201094"/>
            <a:ext cx="381794" cy="49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30" idx="0"/>
          </p:cNvCxnSpPr>
          <p:nvPr/>
        </p:nvCxnSpPr>
        <p:spPr bwMode="auto">
          <a:xfrm rot="16200000" flipH="1">
            <a:off x="5427570" y="1693770"/>
            <a:ext cx="424934" cy="27407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2"/>
            <a:endCxn id="29" idx="0"/>
          </p:cNvCxnSpPr>
          <p:nvPr/>
        </p:nvCxnSpPr>
        <p:spPr bwMode="auto">
          <a:xfrm rot="16200000" flipH="1">
            <a:off x="4741770" y="2379570"/>
            <a:ext cx="424934" cy="13691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28" idx="0"/>
          </p:cNvCxnSpPr>
          <p:nvPr/>
        </p:nvCxnSpPr>
        <p:spPr bwMode="auto">
          <a:xfrm rot="5400000">
            <a:off x="3332071" y="2338996"/>
            <a:ext cx="424934" cy="14502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62200" y="4953000"/>
            <a:ext cx="6477000" cy="175432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="1" dirty="0" smtClean="0"/>
              <a:t>Database becomes the Scalability Bottleneck</a:t>
            </a:r>
          </a:p>
          <a:p>
            <a:pPr algn="ctr"/>
            <a:r>
              <a:rPr lang="en-US" sz="3600" b="1" dirty="0" smtClean="0"/>
              <a:t>Cannot leverage elasticity</a:t>
            </a:r>
            <a:endParaRPr lang="en-US" sz="3600" b="1" dirty="0"/>
          </a:p>
        </p:txBody>
      </p:sp>
      <p:sp>
        <p:nvSpPr>
          <p:cNvPr id="38" name="Rounded Rectangle 37"/>
          <p:cNvSpPr/>
          <p:nvPr/>
        </p:nvSpPr>
        <p:spPr bwMode="auto">
          <a:xfrm>
            <a:off x="36576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40" name="Straight Arrow Connector 39"/>
          <p:cNvCxnSpPr>
            <a:stCxn id="7" idx="2"/>
            <a:endCxn id="38" idx="0"/>
          </p:cNvCxnSpPr>
          <p:nvPr/>
        </p:nvCxnSpPr>
        <p:spPr bwMode="auto">
          <a:xfrm rot="5400000">
            <a:off x="4055971" y="3062896"/>
            <a:ext cx="424934" cy="24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8" idx="2"/>
            <a:endCxn id="10" idx="1"/>
          </p:cNvCxnSpPr>
          <p:nvPr/>
        </p:nvCxnSpPr>
        <p:spPr bwMode="auto">
          <a:xfrm rot="16200000" flipH="1">
            <a:off x="4039837" y="4646962"/>
            <a:ext cx="457200" cy="24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1447800" y="1559625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latin typeface="Calibri" pitchFamily="34" charset="0"/>
              </a:rPr>
              <a:t>Client Site</a:t>
            </a:r>
            <a:endParaRPr kumimoji="0" lang="en-US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5" name="Straight Arrow Connector 74"/>
          <p:cNvCxnSpPr>
            <a:stCxn id="74" idx="2"/>
            <a:endCxn id="7" idx="0"/>
          </p:cNvCxnSpPr>
          <p:nvPr/>
        </p:nvCxnSpPr>
        <p:spPr bwMode="auto">
          <a:xfrm rot="16200000" flipH="1">
            <a:off x="3108067" y="1232857"/>
            <a:ext cx="377641" cy="19455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 bwMode="auto">
          <a:xfrm>
            <a:off x="5322125" y="1559625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latin typeface="Calibri" pitchFamily="34" charset="0"/>
              </a:rPr>
              <a:t>Client Site</a:t>
            </a:r>
            <a:endParaRPr kumimoji="0" lang="en-US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8" name="Straight Arrow Connector 77"/>
          <p:cNvCxnSpPr>
            <a:stCxn id="77" idx="2"/>
          </p:cNvCxnSpPr>
          <p:nvPr/>
        </p:nvCxnSpPr>
        <p:spPr bwMode="auto">
          <a:xfrm rot="5400000">
            <a:off x="5036375" y="1235775"/>
            <a:ext cx="381000" cy="19431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8" grpId="0" animBg="1"/>
      <p:bldP spid="31" grpId="0" animBg="1"/>
      <p:bldP spid="74" grpId="0" animBg="1"/>
      <p:bldP spid="7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 bwMode="auto">
          <a:xfrm>
            <a:off x="22098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50292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64008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in the Cloud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716975" y="2394466"/>
            <a:ext cx="5105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tx1"/>
                </a:solidFill>
                <a:latin typeface="Calibri" pitchFamily="34" charset="0"/>
              </a:rPr>
              <a:t>Load Balancer (Proxy)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62000" y="3308866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9" name="Straight Arrow Connector 8"/>
          <p:cNvCxnSpPr>
            <a:stCxn id="7" idx="2"/>
            <a:endCxn id="8" idx="0"/>
          </p:cNvCxnSpPr>
          <p:nvPr/>
        </p:nvCxnSpPr>
        <p:spPr bwMode="auto">
          <a:xfrm rot="5400000">
            <a:off x="2592038" y="1631229"/>
            <a:ext cx="457200" cy="28980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lowchart: Magnetic Disk 9"/>
          <p:cNvSpPr/>
          <p:nvPr/>
        </p:nvSpPr>
        <p:spPr bwMode="auto">
          <a:xfrm>
            <a:off x="3545775" y="4876800"/>
            <a:ext cx="1447800" cy="1143000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baseline="0" dirty="0" err="1" smtClean="0">
                <a:solidFill>
                  <a:schemeClr val="tx1"/>
                </a:solidFill>
                <a:latin typeface="Calibri" pitchFamily="34" charset="0"/>
              </a:rPr>
              <a:t>MySQL</a:t>
            </a:r>
            <a:r>
              <a:rPr lang="en-US" sz="2200" b="1" baseline="0" dirty="0" smtClean="0">
                <a:solidFill>
                  <a:schemeClr val="tx1"/>
                </a:solidFill>
                <a:latin typeface="Calibri" pitchFamily="34" charset="0"/>
              </a:rPr>
              <a:t> Master DB</a:t>
            </a:r>
            <a:endParaRPr lang="en-US" sz="2200" b="1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1" name="Flowchart: Magnetic Disk 10"/>
          <p:cNvSpPr/>
          <p:nvPr/>
        </p:nvSpPr>
        <p:spPr bwMode="auto">
          <a:xfrm>
            <a:off x="7315200" y="4909066"/>
            <a:ext cx="1447800" cy="1143000"/>
          </a:xfrm>
          <a:prstGeom prst="flowChartMagneticDisk">
            <a:avLst/>
          </a:prstGeom>
          <a:solidFill>
            <a:srgbClr val="00B0F0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b="1" baseline="0" dirty="0" err="1" smtClean="0">
                <a:solidFill>
                  <a:schemeClr val="tx1"/>
                </a:solidFill>
                <a:latin typeface="Calibri" pitchFamily="34" charset="0"/>
              </a:rPr>
              <a:t>MySQL</a:t>
            </a:r>
            <a:r>
              <a:rPr lang="en-US" sz="2200" b="1" baseline="0" dirty="0" smtClean="0">
                <a:solidFill>
                  <a:schemeClr val="tx1"/>
                </a:solidFill>
                <a:latin typeface="Calibri" pitchFamily="34" charset="0"/>
              </a:rPr>
              <a:t> Slave DB</a:t>
            </a:r>
            <a:endParaRPr lang="en-US" sz="2200" b="1" dirty="0" smtClean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/>
          <p:cNvCxnSpPr>
            <a:stCxn id="10" idx="4"/>
            <a:endCxn id="11" idx="2"/>
          </p:cNvCxnSpPr>
          <p:nvPr/>
        </p:nvCxnSpPr>
        <p:spPr bwMode="auto">
          <a:xfrm>
            <a:off x="4993575" y="5448300"/>
            <a:ext cx="2321625" cy="322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10" idx="1"/>
          </p:cNvCxnSpPr>
          <p:nvPr/>
        </p:nvCxnSpPr>
        <p:spPr bwMode="auto">
          <a:xfrm rot="16200000" flipH="1">
            <a:off x="2608170" y="3215295"/>
            <a:ext cx="424934" cy="28980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8" idx="2"/>
            <a:endCxn id="10" idx="1"/>
          </p:cNvCxnSpPr>
          <p:nvPr/>
        </p:nvCxnSpPr>
        <p:spPr bwMode="auto">
          <a:xfrm rot="16200000" flipH="1">
            <a:off x="3315937" y="3923062"/>
            <a:ext cx="457200" cy="14502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9" idx="2"/>
            <a:endCxn id="10" idx="1"/>
          </p:cNvCxnSpPr>
          <p:nvPr/>
        </p:nvCxnSpPr>
        <p:spPr bwMode="auto">
          <a:xfrm rot="5400000">
            <a:off x="4725638" y="3963638"/>
            <a:ext cx="457200" cy="13691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2"/>
            <a:endCxn id="10" idx="1"/>
          </p:cNvCxnSpPr>
          <p:nvPr/>
        </p:nvCxnSpPr>
        <p:spPr bwMode="auto">
          <a:xfrm rot="5400000">
            <a:off x="5411438" y="3277838"/>
            <a:ext cx="457200" cy="27407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4000" y="4953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0" dirty="0" smtClean="0">
                <a:latin typeface="Calibri" pitchFamily="34" charset="0"/>
              </a:rPr>
              <a:t>Replication</a:t>
            </a:r>
            <a:endParaRPr lang="en-US" sz="2400" baseline="0" dirty="0">
              <a:latin typeface="Calibri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388425" y="1555472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latin typeface="Calibri" pitchFamily="34" charset="0"/>
              </a:rPr>
              <a:t>Client Site</a:t>
            </a:r>
            <a:endParaRPr kumimoji="0" lang="en-US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stCxn id="20" idx="2"/>
            <a:endCxn id="7" idx="0"/>
          </p:cNvCxnSpPr>
          <p:nvPr/>
        </p:nvCxnSpPr>
        <p:spPr bwMode="auto">
          <a:xfrm rot="16200000" flipH="1">
            <a:off x="4076303" y="2201094"/>
            <a:ext cx="381794" cy="49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30" idx="0"/>
          </p:cNvCxnSpPr>
          <p:nvPr/>
        </p:nvCxnSpPr>
        <p:spPr bwMode="auto">
          <a:xfrm rot="16200000" flipH="1">
            <a:off x="5427570" y="1693770"/>
            <a:ext cx="424934" cy="27407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2"/>
            <a:endCxn id="29" idx="0"/>
          </p:cNvCxnSpPr>
          <p:nvPr/>
        </p:nvCxnSpPr>
        <p:spPr bwMode="auto">
          <a:xfrm rot="16200000" flipH="1">
            <a:off x="4741770" y="2379570"/>
            <a:ext cx="424934" cy="13691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28" idx="0"/>
          </p:cNvCxnSpPr>
          <p:nvPr/>
        </p:nvCxnSpPr>
        <p:spPr bwMode="auto">
          <a:xfrm rot="5400000">
            <a:off x="3332071" y="2338996"/>
            <a:ext cx="424934" cy="14502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36576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40" name="Straight Arrow Connector 39"/>
          <p:cNvCxnSpPr>
            <a:stCxn id="7" idx="2"/>
            <a:endCxn id="38" idx="0"/>
          </p:cNvCxnSpPr>
          <p:nvPr/>
        </p:nvCxnSpPr>
        <p:spPr bwMode="auto">
          <a:xfrm rot="5400000">
            <a:off x="4055971" y="3062896"/>
            <a:ext cx="424934" cy="24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8" idx="2"/>
            <a:endCxn id="10" idx="1"/>
          </p:cNvCxnSpPr>
          <p:nvPr/>
        </p:nvCxnSpPr>
        <p:spPr bwMode="auto">
          <a:xfrm rot="16200000" flipH="1">
            <a:off x="4039837" y="4646962"/>
            <a:ext cx="457200" cy="24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1447800" y="1559625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latin typeface="Calibri" pitchFamily="34" charset="0"/>
              </a:rPr>
              <a:t>Client Site</a:t>
            </a:r>
            <a:endParaRPr kumimoji="0" lang="en-US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5" name="Straight Arrow Connector 74"/>
          <p:cNvCxnSpPr>
            <a:stCxn id="74" idx="2"/>
            <a:endCxn id="7" idx="0"/>
          </p:cNvCxnSpPr>
          <p:nvPr/>
        </p:nvCxnSpPr>
        <p:spPr bwMode="auto">
          <a:xfrm rot="16200000" flipH="1">
            <a:off x="3108067" y="1232857"/>
            <a:ext cx="377641" cy="19455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 bwMode="auto">
          <a:xfrm>
            <a:off x="5322125" y="1559625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latin typeface="Calibri" pitchFamily="34" charset="0"/>
              </a:rPr>
              <a:t>Client Site</a:t>
            </a:r>
            <a:endParaRPr kumimoji="0" lang="en-US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8" name="Straight Arrow Connector 77"/>
          <p:cNvCxnSpPr>
            <a:stCxn id="77" idx="2"/>
          </p:cNvCxnSpPr>
          <p:nvPr/>
        </p:nvCxnSpPr>
        <p:spPr bwMode="auto">
          <a:xfrm rot="5400000">
            <a:off x="5036375" y="1235775"/>
            <a:ext cx="381000" cy="19431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402775" y="4876800"/>
            <a:ext cx="3733800" cy="1066800"/>
          </a:xfrm>
          <a:prstGeom prst="rect">
            <a:avLst/>
          </a:prstGeom>
          <a:effectLst>
            <a:glow rad="63500">
              <a:schemeClr val="accent5">
                <a:alpha val="45000"/>
                <a:satMod val="12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Key Value Stores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2098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Apache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dirty="0" smtClean="0">
                <a:solidFill>
                  <a:schemeClr val="bg1"/>
                </a:solidFill>
                <a:latin typeface="Calibri" pitchFamily="34" charset="0"/>
              </a:rPr>
              <a:t>+ </a:t>
            </a: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50292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Apache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dirty="0" smtClean="0">
                <a:solidFill>
                  <a:schemeClr val="bg1"/>
                </a:solidFill>
                <a:latin typeface="Calibri" pitchFamily="34" charset="0"/>
              </a:rPr>
              <a:t>+ </a:t>
            </a: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64008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Apache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dirty="0" smtClean="0">
                <a:solidFill>
                  <a:schemeClr val="bg1"/>
                </a:solidFill>
                <a:latin typeface="Calibri" pitchFamily="34" charset="0"/>
              </a:rPr>
              <a:t>+ </a:t>
            </a: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in the Cloud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716975" y="2394466"/>
            <a:ext cx="5105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tx1"/>
                </a:solidFill>
                <a:latin typeface="Calibri" pitchFamily="34" charset="0"/>
              </a:rPr>
              <a:t>Load Balancer (Proxy)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762000" y="3308866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Apache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dirty="0" smtClean="0">
                <a:solidFill>
                  <a:schemeClr val="bg1"/>
                </a:solidFill>
                <a:latin typeface="Calibri" pitchFamily="34" charset="0"/>
              </a:rPr>
              <a:t>+ </a:t>
            </a: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9" name="Straight Arrow Connector 8"/>
          <p:cNvCxnSpPr>
            <a:stCxn id="7" idx="2"/>
            <a:endCxn id="8" idx="0"/>
          </p:cNvCxnSpPr>
          <p:nvPr/>
        </p:nvCxnSpPr>
        <p:spPr bwMode="auto">
          <a:xfrm rot="5400000">
            <a:off x="2592038" y="1631229"/>
            <a:ext cx="457200" cy="28980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  <a:endCxn id="32" idx="0"/>
          </p:cNvCxnSpPr>
          <p:nvPr/>
        </p:nvCxnSpPr>
        <p:spPr bwMode="auto">
          <a:xfrm rot="16200000" flipH="1">
            <a:off x="2608170" y="3215295"/>
            <a:ext cx="424934" cy="28980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8" idx="2"/>
            <a:endCxn id="32" idx="0"/>
          </p:cNvCxnSpPr>
          <p:nvPr/>
        </p:nvCxnSpPr>
        <p:spPr bwMode="auto">
          <a:xfrm rot="16200000" flipH="1">
            <a:off x="3315937" y="3923062"/>
            <a:ext cx="457200" cy="14502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9" idx="2"/>
            <a:endCxn id="32" idx="0"/>
          </p:cNvCxnSpPr>
          <p:nvPr/>
        </p:nvCxnSpPr>
        <p:spPr bwMode="auto">
          <a:xfrm rot="5400000">
            <a:off x="4725638" y="3963638"/>
            <a:ext cx="457200" cy="13691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0" idx="2"/>
            <a:endCxn id="32" idx="0"/>
          </p:cNvCxnSpPr>
          <p:nvPr/>
        </p:nvCxnSpPr>
        <p:spPr bwMode="auto">
          <a:xfrm rot="5400000">
            <a:off x="5411438" y="3277838"/>
            <a:ext cx="457200" cy="27407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 bwMode="auto">
          <a:xfrm>
            <a:off x="3388425" y="1555472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latin typeface="Calibri" pitchFamily="34" charset="0"/>
              </a:rPr>
              <a:t>Client Site</a:t>
            </a:r>
            <a:endParaRPr kumimoji="0" lang="en-US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stCxn id="20" idx="2"/>
            <a:endCxn id="7" idx="0"/>
          </p:cNvCxnSpPr>
          <p:nvPr/>
        </p:nvCxnSpPr>
        <p:spPr bwMode="auto">
          <a:xfrm rot="16200000" flipH="1">
            <a:off x="4076303" y="2201094"/>
            <a:ext cx="381794" cy="49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2"/>
            <a:endCxn id="30" idx="0"/>
          </p:cNvCxnSpPr>
          <p:nvPr/>
        </p:nvCxnSpPr>
        <p:spPr bwMode="auto">
          <a:xfrm rot="16200000" flipH="1">
            <a:off x="5427570" y="1693770"/>
            <a:ext cx="424934" cy="27407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2"/>
            <a:endCxn id="29" idx="0"/>
          </p:cNvCxnSpPr>
          <p:nvPr/>
        </p:nvCxnSpPr>
        <p:spPr bwMode="auto">
          <a:xfrm rot="16200000" flipH="1">
            <a:off x="4741770" y="2379570"/>
            <a:ext cx="424934" cy="136912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2"/>
            <a:endCxn id="28" idx="0"/>
          </p:cNvCxnSpPr>
          <p:nvPr/>
        </p:nvCxnSpPr>
        <p:spPr bwMode="auto">
          <a:xfrm rot="5400000">
            <a:off x="3332071" y="2338996"/>
            <a:ext cx="424934" cy="14502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 bwMode="auto">
          <a:xfrm>
            <a:off x="3657600" y="3276600"/>
            <a:ext cx="1219200" cy="1143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Apache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200" b="1" dirty="0" smtClean="0">
                <a:solidFill>
                  <a:schemeClr val="bg1"/>
                </a:solidFill>
                <a:latin typeface="Calibri" pitchFamily="34" charset="0"/>
              </a:rPr>
              <a:t>+ </a:t>
            </a:r>
            <a:r>
              <a:rPr lang="en-US" sz="2200" b="1" baseline="0" dirty="0" smtClean="0">
                <a:solidFill>
                  <a:schemeClr val="bg1"/>
                </a:solidFill>
                <a:latin typeface="Calibri" pitchFamily="34" charset="0"/>
              </a:rPr>
              <a:t>App Server</a:t>
            </a:r>
            <a:endParaRPr kumimoji="0" lang="en-US" sz="22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40" name="Straight Arrow Connector 39"/>
          <p:cNvCxnSpPr>
            <a:stCxn id="7" idx="2"/>
            <a:endCxn id="38" idx="0"/>
          </p:cNvCxnSpPr>
          <p:nvPr/>
        </p:nvCxnSpPr>
        <p:spPr bwMode="auto">
          <a:xfrm rot="5400000">
            <a:off x="4055971" y="3062896"/>
            <a:ext cx="424934" cy="24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8" idx="2"/>
            <a:endCxn id="32" idx="0"/>
          </p:cNvCxnSpPr>
          <p:nvPr/>
        </p:nvCxnSpPr>
        <p:spPr bwMode="auto">
          <a:xfrm rot="16200000" flipH="1">
            <a:off x="4039837" y="4646962"/>
            <a:ext cx="457200" cy="24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1447800" y="1559625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latin typeface="Calibri" pitchFamily="34" charset="0"/>
              </a:rPr>
              <a:t>Client Site</a:t>
            </a:r>
            <a:endParaRPr kumimoji="0" lang="en-US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5" name="Straight Arrow Connector 74"/>
          <p:cNvCxnSpPr>
            <a:stCxn id="74" idx="2"/>
            <a:endCxn id="7" idx="0"/>
          </p:cNvCxnSpPr>
          <p:nvPr/>
        </p:nvCxnSpPr>
        <p:spPr bwMode="auto">
          <a:xfrm rot="16200000" flipH="1">
            <a:off x="3108067" y="1232857"/>
            <a:ext cx="377641" cy="19455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 bwMode="auto">
          <a:xfrm>
            <a:off x="5322125" y="1559625"/>
            <a:ext cx="1752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baseline="0" dirty="0" smtClean="0">
                <a:latin typeface="Calibri" pitchFamily="34" charset="0"/>
              </a:rPr>
              <a:t>Client Site</a:t>
            </a:r>
            <a:endParaRPr kumimoji="0" lang="en-US" sz="2400" b="1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8" name="Straight Arrow Connector 77"/>
          <p:cNvCxnSpPr>
            <a:stCxn id="77" idx="2"/>
          </p:cNvCxnSpPr>
          <p:nvPr/>
        </p:nvCxnSpPr>
        <p:spPr bwMode="auto">
          <a:xfrm rot="5400000">
            <a:off x="5036375" y="1235775"/>
            <a:ext cx="381000" cy="19431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5127175"/>
            <a:ext cx="990755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5181600"/>
            <a:ext cx="2228850" cy="615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6019800"/>
            <a:ext cx="1643062" cy="68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51"/>
          <p:cNvSpPr txBox="1"/>
          <p:nvPr/>
        </p:nvSpPr>
        <p:spPr>
          <a:xfrm>
            <a:off x="1447800" y="4800600"/>
            <a:ext cx="6477000" cy="175432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600" b="1" dirty="0" smtClean="0"/>
              <a:t>Scalable and Elastic,</a:t>
            </a:r>
          </a:p>
          <a:p>
            <a:pPr algn="ctr"/>
            <a:r>
              <a:rPr lang="en-US" sz="3600" b="1" dirty="0" smtClean="0"/>
              <a:t>but limited consistency and operational flexibility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Computing: Why Now?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Experience with very large datacenters</a:t>
            </a:r>
          </a:p>
          <a:p>
            <a:pPr lvl="1"/>
            <a:r>
              <a:rPr lang="en-US" dirty="0" smtClean="0"/>
              <a:t>Unprecedented economies of scale</a:t>
            </a:r>
          </a:p>
          <a:p>
            <a:pPr lvl="1"/>
            <a:r>
              <a:rPr lang="en-US" dirty="0" smtClean="0"/>
              <a:t>Transfer of risk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Technology factors</a:t>
            </a:r>
          </a:p>
          <a:p>
            <a:pPr lvl="1"/>
            <a:r>
              <a:rPr lang="en-US" dirty="0" smtClean="0"/>
              <a:t>Pervasive broadband Internet</a:t>
            </a:r>
          </a:p>
          <a:p>
            <a:pPr lvl="1"/>
            <a:r>
              <a:rPr lang="en-US" dirty="0" smtClean="0"/>
              <a:t>Maturity in Virtualization Technology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Business factors</a:t>
            </a:r>
          </a:p>
          <a:p>
            <a:pPr lvl="1"/>
            <a:r>
              <a:rPr lang="en-US" dirty="0" smtClean="0"/>
              <a:t>Minimal capital expenditure</a:t>
            </a:r>
          </a:p>
          <a:p>
            <a:pPr lvl="1"/>
            <a:r>
              <a:rPr lang="en-US" dirty="0" smtClean="0"/>
              <a:t>Pay-as-you-go billing model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 Wisdom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“If you want vast, on-demand scalability, you need a non-relational database.” Since  scalability requirements:</a:t>
            </a:r>
          </a:p>
          <a:p>
            <a:pPr lvl="1"/>
            <a:r>
              <a:rPr lang="en-US" dirty="0" smtClean="0"/>
              <a:t>Can change very quickly and,</a:t>
            </a:r>
          </a:p>
          <a:p>
            <a:pPr lvl="1"/>
            <a:r>
              <a:rPr lang="en-US" dirty="0" smtClean="0"/>
              <a:t>Can grow very rapidly. 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Difficult to manage with a single in-house RDBMS server.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RDBMS scale well:</a:t>
            </a:r>
          </a:p>
          <a:p>
            <a:pPr lvl="1"/>
            <a:r>
              <a:rPr lang="en-US" dirty="0" smtClean="0"/>
              <a:t>When limited to a single node, </a:t>
            </a:r>
            <a:r>
              <a:rPr lang="en-US" dirty="0" smtClean="0">
                <a:solidFill>
                  <a:srgbClr val="FF0000"/>
                </a:solidFill>
              </a:rPr>
              <a:t>but</a:t>
            </a:r>
          </a:p>
          <a:p>
            <a:pPr lvl="1"/>
            <a:r>
              <a:rPr lang="en-US" dirty="0" smtClean="0"/>
              <a:t>Overwhelming complexity to scale on multiple server  nodes.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</a:t>
            </a:r>
            <a:r>
              <a:rPr lang="en-US" dirty="0" err="1" smtClean="0"/>
              <a:t>NoSQL</a:t>
            </a:r>
            <a:r>
              <a:rPr lang="en-US" dirty="0" smtClean="0"/>
              <a:t>”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Initially used for: </a:t>
            </a:r>
            <a:r>
              <a:rPr lang="en-US" i="1" dirty="0" smtClean="0"/>
              <a:t>“Open-Source relational database that did not expose SQL interface”</a:t>
            </a:r>
          </a:p>
          <a:p>
            <a:pPr>
              <a:buNone/>
            </a:pPr>
            <a:endParaRPr lang="en-US" i="1" dirty="0" smtClean="0"/>
          </a:p>
          <a:p>
            <a:r>
              <a:rPr lang="en-US" dirty="0" smtClean="0"/>
              <a:t>Popularly used for: “</a:t>
            </a:r>
            <a:r>
              <a:rPr lang="en-US" i="1" dirty="0" smtClean="0"/>
              <a:t>non-relational, distributed data stores that often did not attempt to provide ACID guarantees</a:t>
            </a:r>
            <a:r>
              <a:rPr lang="en-US" dirty="0" smtClean="0"/>
              <a:t>”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Gained widespread popularity through a number of open source projects</a:t>
            </a:r>
          </a:p>
          <a:p>
            <a:pPr lvl="1"/>
            <a:r>
              <a:rPr lang="en-US" dirty="0" err="1" smtClean="0"/>
              <a:t>HBase</a:t>
            </a:r>
            <a:r>
              <a:rPr lang="en-US" dirty="0" smtClean="0"/>
              <a:t>, Cassandra, </a:t>
            </a:r>
            <a:r>
              <a:rPr lang="en-US" dirty="0" err="1" smtClean="0"/>
              <a:t>Voldemort</a:t>
            </a:r>
            <a:r>
              <a:rPr lang="en-US" dirty="0" smtClean="0"/>
              <a:t>, </a:t>
            </a:r>
            <a:r>
              <a:rPr lang="en-US" dirty="0" err="1" smtClean="0"/>
              <a:t>MongDB</a:t>
            </a:r>
            <a:r>
              <a:rPr lang="en-US" dirty="0" smtClean="0"/>
              <a:t>, …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Scale-out, elasticity, flexible data model, high availability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has no relation with SQL</a:t>
            </a:r>
            <a:br>
              <a:rPr lang="en-US" dirty="0" smtClean="0"/>
            </a:br>
            <a:r>
              <a:rPr lang="en-US" sz="2400" dirty="0" smtClean="0"/>
              <a:t>- </a:t>
            </a:r>
            <a:r>
              <a:rPr lang="en-US" sz="2400" dirty="0" err="1" smtClean="0"/>
              <a:t>Micheal</a:t>
            </a:r>
            <a:r>
              <a:rPr lang="en-US" sz="2400" dirty="0" smtClean="0"/>
              <a:t> </a:t>
            </a:r>
            <a:r>
              <a:rPr lang="en-US" sz="2400" dirty="0" err="1" smtClean="0"/>
              <a:t>Stonebraker</a:t>
            </a:r>
            <a:r>
              <a:rPr lang="en-US" sz="2400" dirty="0" smtClean="0"/>
              <a:t> </a:t>
            </a:r>
            <a:r>
              <a:rPr lang="en-US" sz="2400" dirty="0" smtClean="0">
                <a:hlinkClick r:id="rId3"/>
              </a:rPr>
              <a:t>[CACM Blog]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Term heavily used (and abused)</a:t>
            </a:r>
          </a:p>
          <a:p>
            <a:r>
              <a:rPr lang="en-US" dirty="0" smtClean="0"/>
              <a:t>Scalability and performance bottleneck not inherent to SQL</a:t>
            </a:r>
          </a:p>
          <a:p>
            <a:pPr lvl="1"/>
            <a:r>
              <a:rPr lang="en-US" dirty="0" smtClean="0"/>
              <a:t>Scale-out, auto-partitioning, self-manageability can be achieved with SQL</a:t>
            </a:r>
          </a:p>
          <a:p>
            <a:r>
              <a:rPr lang="en-US" dirty="0" smtClean="0"/>
              <a:t>Different implementations of SQL engine for different application needs</a:t>
            </a:r>
          </a:p>
          <a:p>
            <a:r>
              <a:rPr lang="en-US" dirty="0" smtClean="0"/>
              <a:t>SQL provides flexibility, portability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No-SQL </a:t>
            </a:r>
            <a:r>
              <a:rPr lang="en-US" dirty="0" err="1" smtClean="0">
                <a:sym typeface="Wingdings"/>
              </a:rPr>
              <a:t></a:t>
            </a:r>
            <a:r>
              <a:rPr lang="en-US" dirty="0" smtClean="0"/>
              <a:t> Not Only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Recently renamed</a:t>
            </a:r>
          </a:p>
          <a:p>
            <a:r>
              <a:rPr lang="en-US" dirty="0" smtClean="0"/>
              <a:t>Encompass a broad category of “structured” storage solutions</a:t>
            </a:r>
          </a:p>
          <a:p>
            <a:pPr lvl="1"/>
            <a:r>
              <a:rPr lang="en-US" dirty="0" smtClean="0"/>
              <a:t>RDBMS is a subset</a:t>
            </a:r>
          </a:p>
          <a:p>
            <a:pPr lvl="1"/>
            <a:r>
              <a:rPr lang="en-US" dirty="0" smtClean="0"/>
              <a:t>Key Value stores</a:t>
            </a:r>
          </a:p>
          <a:p>
            <a:pPr lvl="1"/>
            <a:r>
              <a:rPr lang="en-US" dirty="0" smtClean="0"/>
              <a:t>Document stores</a:t>
            </a:r>
          </a:p>
          <a:p>
            <a:pPr lvl="1"/>
            <a:r>
              <a:rPr lang="en-US" dirty="0" smtClean="0"/>
              <a:t>Graph database</a:t>
            </a:r>
          </a:p>
          <a:p>
            <a:r>
              <a:rPr lang="en-US" dirty="0" smtClean="0"/>
              <a:t>The debate on appropriate characterization continues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534400" cy="9445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Cloud Data Management Desiderata</a:t>
            </a:r>
            <a:br>
              <a:rPr lang="en-US" sz="4000" dirty="0" smtClean="0"/>
            </a:br>
            <a:r>
              <a:rPr lang="en-US" sz="2600" dirty="0" smtClean="0"/>
              <a:t>SQL or </a:t>
            </a:r>
            <a:r>
              <a:rPr lang="en-US" sz="2600" dirty="0" err="1" smtClean="0"/>
              <a:t>NoSQL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Scalability</a:t>
            </a:r>
          </a:p>
          <a:p>
            <a:endParaRPr lang="en-US" dirty="0" smtClean="0"/>
          </a:p>
          <a:p>
            <a:r>
              <a:rPr lang="en-US" dirty="0" smtClean="0"/>
              <a:t>Elasticity</a:t>
            </a:r>
          </a:p>
          <a:p>
            <a:endParaRPr lang="en-US" dirty="0" smtClean="0"/>
          </a:p>
          <a:p>
            <a:r>
              <a:rPr lang="en-US" dirty="0" smtClean="0"/>
              <a:t>Fault tolerance</a:t>
            </a:r>
          </a:p>
          <a:p>
            <a:endParaRPr lang="en-US" dirty="0" smtClean="0"/>
          </a:p>
          <a:p>
            <a:r>
              <a:rPr lang="en-US" dirty="0" smtClean="0"/>
              <a:t>Self Manageability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Sacrifice consistency?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Sacrificing Consistency</a:t>
            </a:r>
            <a:br>
              <a:rPr lang="en-US" dirty="0" smtClean="0"/>
            </a:br>
            <a:r>
              <a:rPr lang="en-US" sz="2600" dirty="0" smtClean="0"/>
              <a:t>Increased Application Complexity</a:t>
            </a:r>
            <a:endParaRPr lang="en-US" sz="2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1720840"/>
            <a:ext cx="82296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void confirm_friend_request(user1, user2)</a:t>
            </a:r>
          </a:p>
          <a:p>
            <a:r>
              <a:rPr lang="en-US" sz="2400" dirty="0" smtClean="0"/>
              <a:t>{  	</a:t>
            </a:r>
          </a:p>
          <a:p>
            <a:r>
              <a:rPr lang="en-US" sz="2400" b="1" dirty="0" err="1" smtClean="0"/>
              <a:t>begin_transaction</a:t>
            </a:r>
            <a:r>
              <a:rPr lang="en-US" sz="2400" b="1" dirty="0" smtClean="0"/>
              <a:t>(); </a:t>
            </a:r>
          </a:p>
          <a:p>
            <a:r>
              <a:rPr lang="en-US" sz="2400" dirty="0" smtClean="0"/>
              <a:t> 	  update_friend_list(user1, user2, </a:t>
            </a:r>
            <a:r>
              <a:rPr lang="en-US" sz="2400" dirty="0" err="1" smtClean="0"/>
              <a:t>status.confirmed</a:t>
            </a:r>
            <a:r>
              <a:rPr lang="en-US" sz="2400" dirty="0" smtClean="0"/>
              <a:t>); </a:t>
            </a:r>
          </a:p>
          <a:p>
            <a:r>
              <a:rPr lang="en-US" sz="2400" dirty="0" smtClean="0"/>
              <a:t>          //Palo Alto  	  update_friend_list(user2, user1, </a:t>
            </a:r>
            <a:r>
              <a:rPr lang="en-US" sz="2400" dirty="0" err="1" smtClean="0"/>
              <a:t>status.confirmed</a:t>
            </a:r>
            <a:r>
              <a:rPr lang="en-US" sz="2400" dirty="0" smtClean="0"/>
              <a:t>); </a:t>
            </a:r>
          </a:p>
          <a:p>
            <a:r>
              <a:rPr lang="en-US" sz="2400" dirty="0" smtClean="0"/>
              <a:t>         //London  </a:t>
            </a:r>
          </a:p>
          <a:p>
            <a:r>
              <a:rPr lang="en-US" sz="2400" b="1" dirty="0" err="1" smtClean="0"/>
              <a:t>end_transaction</a:t>
            </a:r>
            <a:r>
              <a:rPr lang="en-US" sz="2400" b="1" dirty="0" smtClean="0"/>
              <a:t>();</a:t>
            </a:r>
          </a:p>
          <a:p>
            <a:r>
              <a:rPr lang="en-US" sz="2400" dirty="0" smtClean="0"/>
              <a:t>} 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33400"/>
            <a:ext cx="9144000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public void confirm_friend_request_A(user1, user2){ </a:t>
            </a:r>
          </a:p>
          <a:p>
            <a:r>
              <a:rPr lang="en-US" sz="2400" dirty="0" smtClean="0"/>
              <a:t>   try{          update_friend_list(user1, user2, </a:t>
            </a:r>
            <a:r>
              <a:rPr lang="en-US" sz="2400" dirty="0" err="1" smtClean="0"/>
              <a:t>status.confirmed</a:t>
            </a:r>
            <a:r>
              <a:rPr lang="en-US" sz="2400" dirty="0" smtClean="0"/>
              <a:t>); //</a:t>
            </a:r>
            <a:r>
              <a:rPr lang="en-US" sz="2400" dirty="0" err="1" smtClean="0"/>
              <a:t>palo</a:t>
            </a:r>
            <a:r>
              <a:rPr lang="en-US" sz="2400" dirty="0" smtClean="0"/>
              <a:t> alto      }</a:t>
            </a:r>
          </a:p>
          <a:p>
            <a:r>
              <a:rPr lang="en-US" sz="2400" dirty="0" smtClean="0"/>
              <a:t>    </a:t>
            </a:r>
            <a:r>
              <a:rPr lang="en-US" sz="2400" dirty="0" err="1" smtClean="0"/>
              <a:t>catch(exception</a:t>
            </a:r>
            <a:r>
              <a:rPr lang="en-US" sz="2400" dirty="0" smtClean="0"/>
              <a:t> </a:t>
            </a:r>
            <a:r>
              <a:rPr lang="en-US" sz="2400" dirty="0" err="1" smtClean="0"/>
              <a:t>e</a:t>
            </a:r>
            <a:r>
              <a:rPr lang="en-US" sz="2400" dirty="0" smtClean="0"/>
              <a:t>){           </a:t>
            </a:r>
            <a:r>
              <a:rPr lang="en-US" sz="2400" dirty="0" err="1" smtClean="0"/>
              <a:t>report_error(e</a:t>
            </a:r>
            <a:r>
              <a:rPr lang="en-US" sz="2400" dirty="0" smtClean="0"/>
              <a:t>);  </a:t>
            </a:r>
            <a:r>
              <a:rPr lang="en-US" sz="2400" b="1" dirty="0" smtClean="0"/>
              <a:t>return; </a:t>
            </a:r>
            <a:r>
              <a:rPr lang="en-US" sz="2400" dirty="0" smtClean="0"/>
              <a:t>    } </a:t>
            </a:r>
          </a:p>
          <a:p>
            <a:r>
              <a:rPr lang="en-US" sz="2400" dirty="0" smtClean="0"/>
              <a:t>  try{          update_friend_list(user2, user1, </a:t>
            </a:r>
            <a:r>
              <a:rPr lang="en-US" sz="2400" dirty="0" err="1" smtClean="0"/>
              <a:t>status.confirmed</a:t>
            </a:r>
            <a:r>
              <a:rPr lang="en-US" sz="2400" dirty="0" smtClean="0"/>
              <a:t>); //</a:t>
            </a:r>
            <a:r>
              <a:rPr lang="en-US" sz="2400" dirty="0" err="1" smtClean="0"/>
              <a:t>london</a:t>
            </a:r>
            <a:r>
              <a:rPr lang="en-US" sz="2400" dirty="0" smtClean="0"/>
              <a:t>   }</a:t>
            </a:r>
          </a:p>
          <a:p>
            <a:r>
              <a:rPr lang="en-US" sz="2400" dirty="0" smtClean="0"/>
              <a:t>  </a:t>
            </a:r>
            <a:r>
              <a:rPr lang="en-US" sz="2400" dirty="0" err="1" smtClean="0"/>
              <a:t>catch(exception</a:t>
            </a:r>
            <a:r>
              <a:rPr lang="en-US" sz="2400" dirty="0" smtClean="0"/>
              <a:t> </a:t>
            </a:r>
            <a:r>
              <a:rPr lang="en-US" sz="2400" dirty="0" err="1" smtClean="0"/>
              <a:t>e</a:t>
            </a:r>
            <a:r>
              <a:rPr lang="en-US" sz="2400" dirty="0" smtClean="0"/>
              <a:t>) {        </a:t>
            </a:r>
            <a:r>
              <a:rPr lang="en-US" sz="2400" b="1" dirty="0" smtClean="0"/>
              <a:t>revert_friend_list</a:t>
            </a:r>
            <a:r>
              <a:rPr lang="en-US" sz="2400" dirty="0" smtClean="0"/>
              <a:t>(user1, user2);         </a:t>
            </a:r>
            <a:r>
              <a:rPr lang="en-US" sz="2400" dirty="0" err="1" smtClean="0"/>
              <a:t>report_error(e</a:t>
            </a:r>
            <a:r>
              <a:rPr lang="en-US" sz="2400" dirty="0" smtClean="0"/>
              <a:t>);         return;     }</a:t>
            </a:r>
          </a:p>
          <a:p>
            <a:r>
              <a:rPr lang="en-US" sz="2400" dirty="0" smtClean="0"/>
              <a:t>}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12844"/>
            <a:ext cx="9144000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public void confirm_friend_request_B(user1, user2){ 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try{    update_friend_list(user1, user2,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status.confirmed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 //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palo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alto   }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catch(exception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){   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report_error(e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 </a:t>
            </a:r>
            <a:r>
              <a:rPr lang="en-US" sz="2400" dirty="0" smtClean="0"/>
              <a:t>  </a:t>
            </a:r>
            <a:r>
              <a:rPr lang="en-US" sz="2400" b="1" dirty="0" smtClean="0"/>
              <a:t> </a:t>
            </a:r>
            <a:r>
              <a:rPr lang="en-US" sz="2400" b="1" dirty="0" err="1" smtClean="0"/>
              <a:t>add_to_retry_queue</a:t>
            </a:r>
            <a:r>
              <a:rPr lang="en-US" sz="2400" dirty="0" err="1" smtClean="0"/>
              <a:t>(operation.updatefriendlist</a:t>
            </a:r>
            <a:r>
              <a:rPr lang="en-US" sz="2400" dirty="0" smtClean="0"/>
              <a:t>, user1, user2,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current_time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());   }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 try{    update_friend_list(user2, user1,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status.confirmed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 //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london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  }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catch(exception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{  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report_error(e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); </a:t>
            </a:r>
            <a:r>
              <a:rPr lang="en-US" sz="2400" dirty="0" smtClean="0"/>
              <a:t>   </a:t>
            </a:r>
            <a:r>
              <a:rPr lang="en-US" sz="2400" b="1" dirty="0" err="1" smtClean="0"/>
              <a:t>add_to_retry_queue</a:t>
            </a:r>
            <a:r>
              <a:rPr lang="en-US" sz="2400" dirty="0" err="1" smtClean="0"/>
              <a:t>(operation.updatefriendlist</a:t>
            </a:r>
            <a:r>
              <a:rPr lang="en-US" sz="2400" dirty="0" smtClean="0"/>
              <a:t>, user2, user1,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current_time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());    } }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816887"/>
            <a:ext cx="9144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/* </a:t>
            </a:r>
            <a:r>
              <a:rPr lang="en-US" dirty="0" err="1" smtClean="0"/>
              <a:t>get_friends</a:t>
            </a:r>
            <a:r>
              <a:rPr lang="en-US" dirty="0" smtClean="0"/>
              <a:t>() method has to reconcile results returned by </a:t>
            </a:r>
            <a:r>
              <a:rPr lang="en-US" dirty="0" err="1" smtClean="0"/>
              <a:t>get_friends</a:t>
            </a:r>
            <a:r>
              <a:rPr lang="en-US" dirty="0" smtClean="0"/>
              <a:t>() because there may be data inconsistency due to a conflict because a change that was applied from the message queue is contradictory to a subsequent change by the user.  In this case, status is a </a:t>
            </a:r>
            <a:r>
              <a:rPr lang="en-US" dirty="0" err="1" smtClean="0"/>
              <a:t>bitflag</a:t>
            </a:r>
            <a:r>
              <a:rPr lang="en-US" dirty="0" smtClean="0"/>
              <a:t> where all conflicts are merged and it is up to app developer to figure out what to do. */   </a:t>
            </a:r>
          </a:p>
          <a:p>
            <a:r>
              <a:rPr lang="en-US" sz="2000" dirty="0" smtClean="0"/>
              <a:t>public list get_friends(user1){        list </a:t>
            </a:r>
            <a:r>
              <a:rPr lang="en-US" sz="2000" dirty="0" err="1" smtClean="0"/>
              <a:t>actual_friends</a:t>
            </a:r>
            <a:r>
              <a:rPr lang="en-US" sz="2000" dirty="0" smtClean="0"/>
              <a:t> = new list();       list friends = </a:t>
            </a:r>
            <a:r>
              <a:rPr lang="en-US" sz="2000" dirty="0" err="1" smtClean="0"/>
              <a:t>get_friends</a:t>
            </a:r>
            <a:r>
              <a:rPr lang="en-US" sz="2000" dirty="0" smtClean="0"/>
              <a:t>();        </a:t>
            </a:r>
            <a:r>
              <a:rPr lang="en-US" sz="2000" dirty="0" err="1" smtClean="0"/>
              <a:t>foreach</a:t>
            </a:r>
            <a:r>
              <a:rPr lang="en-US" sz="2000" dirty="0" smtClean="0"/>
              <a:t> (friend in friends){             </a:t>
            </a:r>
            <a:r>
              <a:rPr lang="en-US" sz="2000" dirty="0" err="1" smtClean="0"/>
              <a:t>if(friend.status</a:t>
            </a:r>
            <a:r>
              <a:rPr lang="en-US" sz="2000" dirty="0" smtClean="0"/>
              <a:t> == </a:t>
            </a:r>
            <a:r>
              <a:rPr lang="en-US" sz="2000" dirty="0" err="1" smtClean="0"/>
              <a:t>friendstatus.confirmed</a:t>
            </a:r>
            <a:r>
              <a:rPr lang="en-US" sz="2000" dirty="0" smtClean="0"/>
              <a:t>){ //no conflict            </a:t>
            </a:r>
            <a:r>
              <a:rPr lang="en-US" sz="2000" dirty="0" err="1" smtClean="0"/>
              <a:t>actual_friends.add(friend</a:t>
            </a:r>
            <a:r>
              <a:rPr lang="en-US" sz="2000" dirty="0" smtClean="0"/>
              <a:t>);        }else </a:t>
            </a:r>
            <a:r>
              <a:rPr lang="en-US" sz="2000" dirty="0" err="1" smtClean="0"/>
              <a:t>if((friend.status</a:t>
            </a:r>
            <a:r>
              <a:rPr lang="en-US" sz="2000" dirty="0" smtClean="0"/>
              <a:t> &amp;= </a:t>
            </a:r>
            <a:r>
              <a:rPr lang="en-US" sz="2000" dirty="0" err="1" smtClean="0"/>
              <a:t>friendstatus.confirmed</a:t>
            </a:r>
            <a:r>
              <a:rPr lang="en-US" sz="2000" dirty="0" smtClean="0"/>
              <a:t>)                     and !(</a:t>
            </a:r>
            <a:r>
              <a:rPr lang="en-US" sz="2000" dirty="0" err="1" smtClean="0"/>
              <a:t>friend.status</a:t>
            </a:r>
            <a:r>
              <a:rPr lang="en-US" sz="2000" dirty="0" smtClean="0"/>
              <a:t> &amp;= </a:t>
            </a:r>
            <a:r>
              <a:rPr lang="en-US" sz="2000" dirty="0" err="1" smtClean="0"/>
              <a:t>friendstatus.deleted</a:t>
            </a:r>
            <a:r>
              <a:rPr lang="en-US" sz="2000" dirty="0" smtClean="0"/>
              <a:t>)){          // assume friend is confirmed as long as it wasn’t also deleted           </a:t>
            </a:r>
            <a:r>
              <a:rPr lang="en-US" sz="2000" dirty="0" err="1" smtClean="0"/>
              <a:t>friend.status</a:t>
            </a:r>
            <a:r>
              <a:rPr lang="en-US" sz="2000" dirty="0" smtClean="0"/>
              <a:t> = </a:t>
            </a:r>
            <a:r>
              <a:rPr lang="en-US" sz="2000" dirty="0" err="1" smtClean="0"/>
              <a:t>friendstatus.confirmed</a:t>
            </a:r>
            <a:r>
              <a:rPr lang="en-US" sz="2000" dirty="0" smtClean="0"/>
              <a:t>;                         </a:t>
            </a:r>
            <a:r>
              <a:rPr lang="en-US" sz="2000" dirty="0" err="1" smtClean="0"/>
              <a:t>actual_friends.add(friend</a:t>
            </a:r>
            <a:r>
              <a:rPr lang="en-US" sz="2000" dirty="0" smtClean="0"/>
              <a:t>);            update_friends_list(user1, friend, </a:t>
            </a:r>
            <a:r>
              <a:rPr lang="en-US" sz="2000" dirty="0" err="1" smtClean="0"/>
              <a:t>status.confirmed</a:t>
            </a:r>
            <a:r>
              <a:rPr lang="en-US" sz="2000" dirty="0" smtClean="0"/>
              <a:t>);        }else{ //assume deleted if there is a conflict with a delete           </a:t>
            </a:r>
            <a:r>
              <a:rPr lang="en-US" sz="2000" dirty="0" err="1" smtClean="0"/>
              <a:t>update_friends_list</a:t>
            </a:r>
            <a:r>
              <a:rPr lang="en-US" sz="2000" dirty="0" smtClean="0"/>
              <a:t>( user1, friend, </a:t>
            </a:r>
            <a:r>
              <a:rPr lang="en-US" sz="2000" dirty="0" err="1" smtClean="0"/>
              <a:t>status.deleted</a:t>
            </a:r>
            <a:r>
              <a:rPr lang="en-US" sz="2000" dirty="0" smtClean="0"/>
              <a:t>)         }      }//</a:t>
            </a:r>
            <a:r>
              <a:rPr lang="en-US" sz="2000" dirty="0" err="1" smtClean="0"/>
              <a:t>foreach</a:t>
            </a:r>
            <a:r>
              <a:rPr lang="en-US" sz="2000" dirty="0" smtClean="0"/>
              <a:t>   return </a:t>
            </a:r>
            <a:r>
              <a:rPr lang="en-US" sz="2000" dirty="0" err="1" smtClean="0"/>
              <a:t>actual_friends</a:t>
            </a:r>
            <a:r>
              <a:rPr lang="en-US" sz="2000" dirty="0" smtClean="0"/>
              <a:t>; }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 rot="18912569">
            <a:off x="1169321" y="2757046"/>
            <a:ext cx="6781800" cy="11387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400" b="1" dirty="0" smtClean="0">
                <a:solidFill>
                  <a:srgbClr val="FF0000"/>
                </a:solidFill>
              </a:rPr>
              <a:t>It gets too complicated with Eventual Consistency</a:t>
            </a:r>
            <a:endParaRPr lang="en-US" sz="3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Perspectives (James Hamilton)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551837"/>
            <a:ext cx="8229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I love </a:t>
            </a:r>
            <a:r>
              <a:rPr lang="en-US" sz="2800" b="1" dirty="0" smtClean="0">
                <a:solidFill>
                  <a:srgbClr val="000090"/>
                </a:solidFill>
              </a:rPr>
              <a:t>eventual consistency </a:t>
            </a:r>
            <a:r>
              <a:rPr lang="en-US" sz="2800" dirty="0" smtClean="0"/>
              <a:t>but there are some applications that are much easier to implement with strong consistency. Many like eventual consistency because it allows us to scale-out nearly without bound </a:t>
            </a:r>
            <a:r>
              <a:rPr lang="en-US" sz="2800" b="1" i="1" dirty="0" smtClean="0">
                <a:solidFill>
                  <a:srgbClr val="000090"/>
                </a:solidFill>
              </a:rPr>
              <a:t>but it does come with a cost in programming model complexity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5410200"/>
            <a:ext cx="3579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February 24, 2010</a:t>
            </a:r>
            <a:endParaRPr lang="en-US" sz="36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953000"/>
            <a:ext cx="11430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1143000" y="3429000"/>
            <a:ext cx="6654800" cy="2971800"/>
            <a:chOff x="1142999" y="3581400"/>
            <a:chExt cx="6654755" cy="2971800"/>
          </a:xfrm>
        </p:grpSpPr>
        <p:sp>
          <p:nvSpPr>
            <p:cNvPr id="35" name="Rectangle 34"/>
            <p:cNvSpPr/>
            <p:nvPr/>
          </p:nvSpPr>
          <p:spPr>
            <a:xfrm>
              <a:off x="5181572" y="4460875"/>
              <a:ext cx="2613007" cy="2174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181572" y="3581400"/>
              <a:ext cx="2616182" cy="908050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solidFill>
              <a:srgbClr val="D9D9D9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42999" y="3581400"/>
              <a:ext cx="2613007" cy="10969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581" name="TextBox 35"/>
            <p:cNvSpPr txBox="1">
              <a:spLocks noChangeArrowheads="1"/>
            </p:cNvSpPr>
            <p:nvPr/>
          </p:nvSpPr>
          <p:spPr bwMode="auto">
            <a:xfrm>
              <a:off x="3617774" y="6029980"/>
              <a:ext cx="309862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Unused resources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70211" y="6105525"/>
              <a:ext cx="533396" cy="38100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2700000">
                <a:schemeClr val="accent6">
                  <a:lumMod val="50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Economics of Cloud Users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600200"/>
            <a:ext cx="8382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3200" kern="0" dirty="0">
                <a:latin typeface="+mn-lt"/>
              </a:rPr>
              <a:t>Pay by use instead of provisioning for peak</a:t>
            </a:r>
          </a:p>
        </p:txBody>
      </p:sp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1295400" y="5257800"/>
            <a:ext cx="25828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Static data center</a:t>
            </a:r>
          </a:p>
        </p:txBody>
      </p:sp>
      <p:sp>
        <p:nvSpPr>
          <p:cNvPr id="23558" name="TextBox 5"/>
          <p:cNvSpPr txBox="1">
            <a:spLocks noChangeArrowheads="1"/>
          </p:cNvSpPr>
          <p:nvPr/>
        </p:nvSpPr>
        <p:spPr bwMode="auto">
          <a:xfrm>
            <a:off x="5105400" y="5257800"/>
            <a:ext cx="34353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center in the cloud</a:t>
            </a: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719138" y="2668588"/>
            <a:ext cx="3700462" cy="2436812"/>
            <a:chOff x="719863" y="3048794"/>
            <a:chExt cx="3775937" cy="2455971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76273" y="4115172"/>
              <a:ext cx="2134375" cy="162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142651" y="5181569"/>
              <a:ext cx="3124747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1142651" y="3962383"/>
              <a:ext cx="2667941" cy="990389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5212" y="4232780"/>
              <a:ext cx="960588" cy="3391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Demand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142651" y="3815185"/>
              <a:ext cx="2744075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3575" name="TextBox 19"/>
            <p:cNvSpPr txBox="1">
              <a:spLocks noChangeArrowheads="1"/>
            </p:cNvSpPr>
            <p:nvPr/>
          </p:nvSpPr>
          <p:spPr bwMode="auto">
            <a:xfrm>
              <a:off x="3512839" y="3477181"/>
              <a:ext cx="9829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23576" name="TextBox 22"/>
            <p:cNvSpPr txBox="1">
              <a:spLocks noChangeArrowheads="1"/>
            </p:cNvSpPr>
            <p:nvPr/>
          </p:nvSpPr>
          <p:spPr bwMode="auto">
            <a:xfrm>
              <a:off x="2443015" y="5181600"/>
              <a:ext cx="604985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9863" y="3658394"/>
              <a:ext cx="415498" cy="1011774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latin typeface="Arial" charset="0"/>
                  <a:ea typeface="ＭＳ Ｐゴシック" charset="-128"/>
                  <a:cs typeface="ＭＳ Ｐゴシック" charset="-128"/>
                </a:rPr>
                <a:t>Resources</a:t>
              </a:r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4765675" y="2667000"/>
            <a:ext cx="3921125" cy="2438400"/>
            <a:chOff x="4766102" y="3048000"/>
            <a:chExt cx="3996898" cy="2455971"/>
          </a:xfrm>
        </p:grpSpPr>
        <p:cxnSp>
          <p:nvCxnSpPr>
            <p:cNvPr id="26" name="Straight Arrow Connector 25"/>
            <p:cNvCxnSpPr/>
            <p:nvPr/>
          </p:nvCxnSpPr>
          <p:spPr>
            <a:xfrm rot="16200000" flipV="1">
              <a:off x="4118717" y="4111257"/>
              <a:ext cx="2132985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/>
          </p:nvSpPr>
          <p:spPr>
            <a:xfrm>
              <a:off x="5188447" y="3960995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03421" y="4766860"/>
              <a:ext cx="959579" cy="338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Demand</a:t>
              </a:r>
            </a:p>
          </p:txBody>
        </p:sp>
        <p:sp>
          <p:nvSpPr>
            <p:cNvPr id="23566" name="TextBox 30"/>
            <p:cNvSpPr txBox="1">
              <a:spLocks noChangeArrowheads="1"/>
            </p:cNvSpPr>
            <p:nvPr/>
          </p:nvSpPr>
          <p:spPr bwMode="auto">
            <a:xfrm>
              <a:off x="7753147" y="4191000"/>
              <a:ext cx="9829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23567" name="TextBox 31"/>
            <p:cNvSpPr txBox="1">
              <a:spLocks noChangeArrowheads="1"/>
            </p:cNvSpPr>
            <p:nvPr/>
          </p:nvSpPr>
          <p:spPr bwMode="auto">
            <a:xfrm>
              <a:off x="6489254" y="5180806"/>
              <a:ext cx="604985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66102" y="3657600"/>
              <a:ext cx="415498" cy="1011774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latin typeface="Arial" charset="0"/>
                  <a:ea typeface="ＭＳ Ｐゴシック" charset="-128"/>
                  <a:cs typeface="ＭＳ Ｐゴシック" charset="-128"/>
                </a:rPr>
                <a:t>Resources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181974" y="3810695"/>
              <a:ext cx="2666756" cy="912994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638800" y="6397823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Credits: Berkeley RAD Lab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514600"/>
            <a:ext cx="7467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Quest for </a:t>
            </a:r>
            <a:r>
              <a:rPr lang="en-US" sz="3600" b="1" dirty="0" smtClean="0">
                <a:solidFill>
                  <a:srgbClr val="002060"/>
                </a:solidFill>
              </a:rPr>
              <a:t>Scalable</a:t>
            </a:r>
            <a:r>
              <a:rPr lang="en-US" sz="3600" b="1" dirty="0" smtClean="0"/>
              <a:t>, </a:t>
            </a:r>
            <a:r>
              <a:rPr lang="en-US" sz="3600" b="1" dirty="0" smtClean="0">
                <a:solidFill>
                  <a:srgbClr val="00B050"/>
                </a:solidFill>
              </a:rPr>
              <a:t>Fault-tolerant</a:t>
            </a:r>
            <a:r>
              <a:rPr lang="en-US" sz="3600" b="1" dirty="0" smtClean="0"/>
              <a:t>, and </a:t>
            </a:r>
            <a:r>
              <a:rPr lang="en-US" sz="3600" b="1" dirty="0" smtClean="0">
                <a:solidFill>
                  <a:srgbClr val="FF0000"/>
                </a:solidFill>
              </a:rPr>
              <a:t>Consistent</a:t>
            </a:r>
            <a:r>
              <a:rPr lang="en-US" sz="3600" b="1" dirty="0" smtClean="0"/>
              <a:t> Data Management in the Cloud that provides</a:t>
            </a:r>
          </a:p>
          <a:p>
            <a:pPr algn="ctr"/>
            <a:r>
              <a:rPr lang="en-US" sz="4400" b="1" dirty="0" smtClean="0">
                <a:solidFill>
                  <a:srgbClr val="000090"/>
                </a:solidFill>
                <a:latin typeface="Copperplate Gothic Bold"/>
              </a:rPr>
              <a:t>Elasticity</a:t>
            </a:r>
            <a:endParaRPr lang="en-US" sz="4400" b="1" dirty="0">
              <a:solidFill>
                <a:srgbClr val="000090"/>
              </a:solidFill>
              <a:latin typeface="Copperplate Gothic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Outline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50292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in the Cloud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Data Platforms for Large Applications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Key value Stores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Transactional support in the cloud</a:t>
            </a: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Multitenant Data Platforms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Concluding Remarks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Value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Key-Valued data model</a:t>
            </a:r>
          </a:p>
          <a:p>
            <a:pPr lvl="1"/>
            <a:r>
              <a:rPr lang="en-US" dirty="0" smtClean="0"/>
              <a:t>Key is the unique identifier</a:t>
            </a:r>
          </a:p>
          <a:p>
            <a:pPr lvl="1"/>
            <a:r>
              <a:rPr lang="en-US" dirty="0" smtClean="0"/>
              <a:t>Key is the granularity for consistent access</a:t>
            </a:r>
          </a:p>
          <a:p>
            <a:pPr lvl="1"/>
            <a:r>
              <a:rPr lang="en-US" dirty="0" smtClean="0"/>
              <a:t>Value can be structured or unstructured</a:t>
            </a:r>
          </a:p>
          <a:p>
            <a:r>
              <a:rPr lang="en-US" dirty="0" smtClean="0"/>
              <a:t>Gained widespread popularity</a:t>
            </a:r>
          </a:p>
          <a:p>
            <a:pPr lvl="1"/>
            <a:r>
              <a:rPr lang="en-US" dirty="0" smtClean="0"/>
              <a:t>In house: </a:t>
            </a:r>
            <a:r>
              <a:rPr lang="en-US" b="1" dirty="0" err="1" smtClean="0"/>
              <a:t>Bigtable</a:t>
            </a:r>
            <a:r>
              <a:rPr lang="en-US" dirty="0" smtClean="0"/>
              <a:t> (Google), </a:t>
            </a:r>
            <a:r>
              <a:rPr lang="en-US" b="1" dirty="0" smtClean="0"/>
              <a:t>PNUTS</a:t>
            </a:r>
            <a:r>
              <a:rPr lang="en-US" dirty="0" smtClean="0"/>
              <a:t> (Yahoo!),</a:t>
            </a:r>
            <a:r>
              <a:rPr lang="en-US" b="1" dirty="0" smtClean="0"/>
              <a:t> Dynamo</a:t>
            </a:r>
            <a:r>
              <a:rPr lang="en-US" dirty="0" smtClean="0"/>
              <a:t> (Amazon)</a:t>
            </a:r>
          </a:p>
          <a:p>
            <a:pPr lvl="1"/>
            <a:r>
              <a:rPr lang="en-US" dirty="0" smtClean="0"/>
              <a:t>Open source: </a:t>
            </a:r>
            <a:r>
              <a:rPr lang="en-US" b="1" dirty="0" err="1" smtClean="0"/>
              <a:t>HBase</a:t>
            </a:r>
            <a:r>
              <a:rPr lang="en-US" b="1" dirty="0" smtClean="0"/>
              <a:t>, </a:t>
            </a:r>
            <a:r>
              <a:rPr lang="en-US" b="1" dirty="0" err="1" smtClean="0"/>
              <a:t>Hypertable</a:t>
            </a:r>
            <a:r>
              <a:rPr lang="en-US" b="1" dirty="0" smtClean="0"/>
              <a:t>, Cassandra, </a:t>
            </a:r>
            <a:r>
              <a:rPr lang="en-US" b="1" dirty="0" err="1" smtClean="0"/>
              <a:t>Voldemort</a:t>
            </a:r>
            <a:endParaRPr lang="en-US" b="1" dirty="0" smtClean="0"/>
          </a:p>
          <a:p>
            <a:r>
              <a:rPr lang="en-US" dirty="0" smtClean="0"/>
              <a:t>Popular choice for the modern breed of web-applications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7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Scale out: designed for scale</a:t>
            </a:r>
          </a:p>
          <a:p>
            <a:pPr lvl="1"/>
            <a:r>
              <a:rPr lang="en-US" dirty="0" smtClean="0"/>
              <a:t>Commodity hardware</a:t>
            </a:r>
          </a:p>
          <a:p>
            <a:pPr lvl="1"/>
            <a:r>
              <a:rPr lang="en-US" dirty="0" smtClean="0"/>
              <a:t>Low latency updates</a:t>
            </a:r>
          </a:p>
          <a:p>
            <a:pPr lvl="1"/>
            <a:r>
              <a:rPr lang="en-US" dirty="0" smtClean="0"/>
              <a:t>Sustain high update/insert throughput</a:t>
            </a:r>
          </a:p>
          <a:p>
            <a:r>
              <a:rPr lang="en-US" b="1" dirty="0" smtClean="0"/>
              <a:t>Elasticity – scale up and down with load</a:t>
            </a:r>
          </a:p>
          <a:p>
            <a:r>
              <a:rPr lang="en-US" b="1" dirty="0" smtClean="0"/>
              <a:t>High availability – downtime implies lost revenue </a:t>
            </a:r>
          </a:p>
          <a:p>
            <a:pPr lvl="1"/>
            <a:r>
              <a:rPr lang="en-US" dirty="0" smtClean="0"/>
              <a:t>Replication (with multi-mastering)</a:t>
            </a:r>
          </a:p>
          <a:p>
            <a:pPr lvl="1"/>
            <a:r>
              <a:rPr lang="en-US" dirty="0" smtClean="0"/>
              <a:t>Geographic replication</a:t>
            </a:r>
          </a:p>
          <a:p>
            <a:pPr lvl="1"/>
            <a:r>
              <a:rPr lang="en-US" dirty="0" smtClean="0"/>
              <a:t>Automated failure recovery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75F6D"/>
                </a:solidFill>
              </a:rPr>
              <a:t>EDBT 2011 Tutorial</a:t>
            </a:r>
            <a:endParaRPr lang="en-US" dirty="0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Lower Priorities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No Complex querying functionality</a:t>
            </a:r>
          </a:p>
          <a:p>
            <a:pPr lvl="1"/>
            <a:r>
              <a:rPr lang="en-US" dirty="0" smtClean="0"/>
              <a:t>No support for SQL</a:t>
            </a:r>
          </a:p>
          <a:p>
            <a:pPr lvl="1"/>
            <a:r>
              <a:rPr lang="en-US" dirty="0" smtClean="0"/>
              <a:t>CRUD operations through database specific API</a:t>
            </a:r>
          </a:p>
          <a:p>
            <a:r>
              <a:rPr lang="en-US" b="1" dirty="0" smtClean="0"/>
              <a:t>No support for joins</a:t>
            </a:r>
          </a:p>
          <a:p>
            <a:pPr lvl="1"/>
            <a:r>
              <a:rPr lang="en-US" dirty="0" smtClean="0"/>
              <a:t>Materialize simple join results in the relevant row</a:t>
            </a:r>
          </a:p>
          <a:p>
            <a:pPr lvl="1"/>
            <a:r>
              <a:rPr lang="en-US" dirty="0" smtClean="0"/>
              <a:t>Give up normalization of data?</a:t>
            </a:r>
          </a:p>
          <a:p>
            <a:r>
              <a:rPr lang="en-US" b="1" dirty="0" smtClean="0"/>
              <a:t>No support for transactions</a:t>
            </a:r>
          </a:p>
          <a:p>
            <a:pPr lvl="1"/>
            <a:r>
              <a:rPr lang="en-US" dirty="0" smtClean="0"/>
              <a:t>Most data stores support single row transactions</a:t>
            </a:r>
          </a:p>
          <a:p>
            <a:pPr lvl="1"/>
            <a:r>
              <a:rPr lang="en-US" dirty="0" smtClean="0"/>
              <a:t>Tunable consistency and availability (e.g., Dynamo)</a:t>
            </a:r>
          </a:p>
          <a:p>
            <a:pPr>
              <a:buNone/>
            </a:pPr>
            <a:r>
              <a:rPr lang="en-US" b="1" dirty="0" err="1" smtClean="0">
                <a:solidFill>
                  <a:srgbClr val="000090"/>
                </a:solidFill>
                <a:sym typeface="Wingdings"/>
              </a:rPr>
              <a:t></a:t>
            </a:r>
            <a:r>
              <a:rPr lang="en-US" b="1" dirty="0" smtClean="0">
                <a:solidFill>
                  <a:srgbClr val="000090"/>
                </a:solidFill>
                <a:sym typeface="Wingdings"/>
              </a:rPr>
              <a:t> Achieve high scalability</a:t>
            </a:r>
            <a:endParaRPr lang="en-US" b="1" dirty="0" smtClean="0">
              <a:solidFill>
                <a:srgbClr val="00009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75F6D"/>
                </a:solidFill>
              </a:rPr>
              <a:t>EDBT 2011 Tutorial</a:t>
            </a:r>
            <a:endParaRPr lang="en-US" dirty="0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Interplay with 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onsistency,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vailability, and Network </a:t>
            </a:r>
            <a:r>
              <a:rPr lang="en-US" b="1" dirty="0" smtClean="0">
                <a:solidFill>
                  <a:srgbClr val="FF0000"/>
                </a:solidFill>
              </a:rPr>
              <a:t>P</a:t>
            </a:r>
            <a:r>
              <a:rPr lang="en-US" dirty="0" smtClean="0"/>
              <a:t>artitions </a:t>
            </a:r>
          </a:p>
          <a:p>
            <a:pPr lvl="1"/>
            <a:r>
              <a:rPr lang="en-US" dirty="0" smtClean="0"/>
              <a:t>Only have two of the three together</a:t>
            </a:r>
          </a:p>
          <a:p>
            <a:r>
              <a:rPr lang="en-US" dirty="0" smtClean="0"/>
              <a:t>Large scale operations – be prepared for network partitions</a:t>
            </a:r>
          </a:p>
          <a:p>
            <a:r>
              <a:rPr lang="en-US" dirty="0" smtClean="0"/>
              <a:t>Role of CAP – During a network partition, choose between Consistency and Availability</a:t>
            </a:r>
          </a:p>
          <a:p>
            <a:pPr lvl="1"/>
            <a:r>
              <a:rPr lang="en-US" dirty="0" smtClean="0"/>
              <a:t>RDBMS choose </a:t>
            </a:r>
            <a:r>
              <a:rPr lang="en-US" i="1" dirty="0" smtClean="0"/>
              <a:t>consistency</a:t>
            </a:r>
          </a:p>
          <a:p>
            <a:pPr lvl="1"/>
            <a:r>
              <a:rPr lang="en-US" dirty="0" smtClean="0"/>
              <a:t>Key Value stores choose </a:t>
            </a:r>
            <a:r>
              <a:rPr lang="en-US" i="1" dirty="0" smtClean="0"/>
              <a:t>availability</a:t>
            </a:r>
            <a:r>
              <a:rPr lang="en-US" dirty="0" smtClean="0"/>
              <a:t> [low replica consistency]</a:t>
            </a:r>
            <a:endParaRPr lang="en-US" i="1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75F6D"/>
                </a:solidFill>
              </a:rPr>
              <a:t>EDBT 2011 Tutorial</a:t>
            </a:r>
            <a:endParaRPr lang="en-US" dirty="0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9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93788"/>
          </a:xfrm>
        </p:spPr>
        <p:txBody>
          <a:bodyPr/>
          <a:lstStyle/>
          <a:p>
            <a:r>
              <a:rPr lang="de-DE" smtClean="0">
                <a:ea typeface="ＭＳ Ｐゴシック"/>
                <a:cs typeface="ＭＳ Ｐゴシック"/>
              </a:rPr>
              <a:t>Why sacrifice Consistency? </a:t>
            </a:r>
          </a:p>
        </p:txBody>
      </p:sp>
      <p:sp>
        <p:nvSpPr>
          <p:cNvPr id="44035" name="Inhaltsplatzhalter 2"/>
          <p:cNvSpPr>
            <a:spLocks noGrp="1"/>
          </p:cNvSpPr>
          <p:nvPr>
            <p:ph idx="1"/>
          </p:nvPr>
        </p:nvSpPr>
        <p:spPr>
          <a:xfrm>
            <a:off x="241300" y="1524000"/>
            <a:ext cx="8902700" cy="4810125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solidFill>
                  <a:srgbClr val="000090"/>
                </a:solidFill>
                <a:ea typeface="ＭＳ Ｐゴシック"/>
                <a:cs typeface="ＭＳ Ｐゴシック"/>
              </a:rPr>
              <a:t>It is a simple solution</a:t>
            </a:r>
          </a:p>
          <a:p>
            <a:pPr lvl="1"/>
            <a:r>
              <a:rPr lang="de-DE" dirty="0" smtClean="0">
                <a:ea typeface="ＭＳ Ｐゴシック"/>
              </a:rPr>
              <a:t>nobody understands what sacrificing P means</a:t>
            </a:r>
          </a:p>
          <a:p>
            <a:pPr lvl="1"/>
            <a:r>
              <a:rPr lang="de-DE" dirty="0" smtClean="0">
                <a:ea typeface="ＭＳ Ｐゴシック"/>
              </a:rPr>
              <a:t>sacrificing A is unacceptable in the Web</a:t>
            </a:r>
          </a:p>
          <a:p>
            <a:pPr lvl="1"/>
            <a:r>
              <a:rPr lang="de-DE" dirty="0" smtClean="0">
                <a:ea typeface="ＭＳ Ｐゴシック"/>
              </a:rPr>
              <a:t>possible to push the problem to app developer</a:t>
            </a:r>
          </a:p>
          <a:p>
            <a:r>
              <a:rPr lang="de-DE" dirty="0" smtClean="0">
                <a:solidFill>
                  <a:srgbClr val="000090"/>
                </a:solidFill>
                <a:ea typeface="ＭＳ Ｐゴシック"/>
                <a:cs typeface="ＭＳ Ｐゴシック"/>
              </a:rPr>
              <a:t>C not needed in many applications</a:t>
            </a:r>
          </a:p>
          <a:p>
            <a:pPr lvl="1"/>
            <a:r>
              <a:rPr lang="de-DE" dirty="0" smtClean="0">
                <a:ea typeface="ＭＳ Ｐゴシック"/>
              </a:rPr>
              <a:t>Banks do not implement ACID (classic example wrong)</a:t>
            </a:r>
          </a:p>
          <a:p>
            <a:pPr lvl="1"/>
            <a:r>
              <a:rPr lang="de-DE" dirty="0" smtClean="0">
                <a:ea typeface="ＭＳ Ｐゴシック"/>
              </a:rPr>
              <a:t>Airline reservation only transacts reads (Huh?)</a:t>
            </a:r>
          </a:p>
          <a:p>
            <a:pPr lvl="1"/>
            <a:r>
              <a:rPr lang="de-DE" dirty="0" smtClean="0">
                <a:ea typeface="ＭＳ Ｐゴシック"/>
              </a:rPr>
              <a:t>MySQL et al. ship by default in lower isolation level</a:t>
            </a:r>
          </a:p>
          <a:p>
            <a:r>
              <a:rPr lang="de-DE" dirty="0" smtClean="0">
                <a:solidFill>
                  <a:srgbClr val="000090"/>
                </a:solidFill>
                <a:ea typeface="ＭＳ Ｐゴシック"/>
                <a:cs typeface="ＭＳ Ｐゴシック"/>
              </a:rPr>
              <a:t>Data is noisy and inconsistent anyway</a:t>
            </a:r>
          </a:p>
          <a:p>
            <a:pPr lvl="1"/>
            <a:r>
              <a:rPr lang="de-DE" dirty="0" smtClean="0">
                <a:ea typeface="ＭＳ Ｐゴシック"/>
              </a:rPr>
              <a:t>making it, say, 1% worse does not matter</a:t>
            </a:r>
          </a:p>
        </p:txBody>
      </p:sp>
      <p:sp>
        <p:nvSpPr>
          <p:cNvPr id="44036" name="Textfeld 3"/>
          <p:cNvSpPr txBox="1">
            <a:spLocks noChangeArrowheads="1"/>
          </p:cNvSpPr>
          <p:nvPr/>
        </p:nvSpPr>
        <p:spPr bwMode="auto">
          <a:xfrm>
            <a:off x="6248400" y="6334125"/>
            <a:ext cx="2619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000" i="1" dirty="0"/>
              <a:t>[Vogels, VLDB 2007]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2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and A: In a Network Partition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Dynamo – quorum based replication</a:t>
            </a:r>
          </a:p>
          <a:p>
            <a:pPr lvl="1"/>
            <a:r>
              <a:rPr lang="en-US" dirty="0" smtClean="0"/>
              <a:t>Multi-mastering keys – Eventual Consistency</a:t>
            </a:r>
          </a:p>
          <a:p>
            <a:pPr lvl="1"/>
            <a:r>
              <a:rPr lang="en-US" dirty="0" smtClean="0"/>
              <a:t>Tunable read and write quorums</a:t>
            </a:r>
          </a:p>
          <a:p>
            <a:pPr lvl="1"/>
            <a:r>
              <a:rPr lang="en-US" dirty="0" smtClean="0"/>
              <a:t>Larger quorums – higher consistency, lower availability</a:t>
            </a:r>
          </a:p>
          <a:p>
            <a:pPr lvl="1"/>
            <a:r>
              <a:rPr lang="en-US" dirty="0" smtClean="0"/>
              <a:t>Vector clocks to allow application supported reconciliation</a:t>
            </a:r>
          </a:p>
          <a:p>
            <a:r>
              <a:rPr lang="en-US" dirty="0" smtClean="0"/>
              <a:t>PNUTS – log based replication</a:t>
            </a:r>
          </a:p>
          <a:p>
            <a:pPr lvl="1"/>
            <a:r>
              <a:rPr lang="en-US" dirty="0" smtClean="0"/>
              <a:t>Similar to log replay – reliable log multicast</a:t>
            </a:r>
          </a:p>
          <a:p>
            <a:pPr lvl="1"/>
            <a:r>
              <a:rPr lang="en-US" dirty="0" smtClean="0"/>
              <a:t>Per record mastering – timeline consistency</a:t>
            </a:r>
          </a:p>
          <a:p>
            <a:pPr lvl="1"/>
            <a:r>
              <a:rPr lang="en-US" dirty="0" smtClean="0"/>
              <a:t>Major outage might result in losing the tail of the log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75F6D"/>
                </a:solidFill>
              </a:rPr>
              <a:t>EDBT 2011 Tutorial</a:t>
            </a:r>
            <a:endParaRPr lang="en-US" dirty="0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1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Too many choices – Which system should I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25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Serving Systems</a:t>
            </a:r>
            <a:br>
              <a:rPr lang="en-US" dirty="0" smtClean="0"/>
            </a:br>
            <a:r>
              <a:rPr lang="en-US" sz="2200" dirty="0" smtClean="0"/>
              <a:t>[Cooper et al., SOCC 2010]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standard benchmarking tool for evaluating Key Value stores</a:t>
            </a:r>
          </a:p>
          <a:p>
            <a:endParaRPr lang="en-US" dirty="0" smtClean="0"/>
          </a:p>
          <a:p>
            <a:r>
              <a:rPr lang="en-US" dirty="0" smtClean="0"/>
              <a:t>Evaluate different systems on common workloads</a:t>
            </a:r>
          </a:p>
          <a:p>
            <a:endParaRPr lang="en-US" dirty="0" smtClean="0"/>
          </a:p>
          <a:p>
            <a:r>
              <a:rPr lang="en-US" dirty="0" smtClean="0"/>
              <a:t>Focus on performance and scale out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575F6D"/>
                </a:solidFill>
              </a:rPr>
              <a:t>EDBT 2011 Tutorial</a:t>
            </a:r>
            <a:endParaRPr lang="en-US" dirty="0">
              <a:solidFill>
                <a:srgbClr val="575F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9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338263" y="3048000"/>
            <a:ext cx="2613025" cy="16303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3" name="TextBox 36"/>
          <p:cNvSpPr txBox="1">
            <a:spLocks noChangeArrowheads="1"/>
          </p:cNvSpPr>
          <p:nvPr/>
        </p:nvSpPr>
        <p:spPr bwMode="auto">
          <a:xfrm>
            <a:off x="5511800" y="2936875"/>
            <a:ext cx="309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Unused resources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964113" y="3013075"/>
            <a:ext cx="533400" cy="3810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>
              <a:schemeClr val="accent6">
                <a:lumMod val="50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Economics of Cloud Users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600200"/>
            <a:ext cx="8382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3200" kern="0" dirty="0">
                <a:latin typeface="+mn-lt"/>
              </a:rPr>
              <a:t>Risk of over-provisioning: underutilization</a:t>
            </a:r>
          </a:p>
        </p:txBody>
      </p:sp>
      <p:sp>
        <p:nvSpPr>
          <p:cNvPr id="25607" name="TextBox 4"/>
          <p:cNvSpPr txBox="1">
            <a:spLocks noChangeArrowheads="1"/>
          </p:cNvSpPr>
          <p:nvPr/>
        </p:nvSpPr>
        <p:spPr bwMode="auto">
          <a:xfrm>
            <a:off x="1490663" y="5405438"/>
            <a:ext cx="25828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Static data center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914400" y="2708275"/>
            <a:ext cx="3700463" cy="2544763"/>
            <a:chOff x="719863" y="2939763"/>
            <a:chExt cx="3775937" cy="2565002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76178" y="4115046"/>
              <a:ext cx="2134568" cy="161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142652" y="5181540"/>
              <a:ext cx="312474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1142652" y="3962244"/>
              <a:ext cx="2667939" cy="990477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5212" y="4232665"/>
              <a:ext cx="960588" cy="3392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Arial" charset="0"/>
                  <a:ea typeface="ＭＳ Ｐゴシック" charset="-128"/>
                  <a:cs typeface="ＭＳ Ｐゴシック" charset="-128"/>
                </a:rPr>
                <a:t>Demand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142652" y="3277390"/>
              <a:ext cx="2744074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5615" name="TextBox 19"/>
            <p:cNvSpPr txBox="1">
              <a:spLocks noChangeArrowheads="1"/>
            </p:cNvSpPr>
            <p:nvPr/>
          </p:nvSpPr>
          <p:spPr bwMode="auto">
            <a:xfrm>
              <a:off x="3512839" y="2939763"/>
              <a:ext cx="9829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25616" name="TextBox 22"/>
            <p:cNvSpPr txBox="1">
              <a:spLocks noChangeArrowheads="1"/>
            </p:cNvSpPr>
            <p:nvPr/>
          </p:nvSpPr>
          <p:spPr bwMode="auto">
            <a:xfrm>
              <a:off x="2443015" y="5181600"/>
              <a:ext cx="604985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9863" y="3658394"/>
              <a:ext cx="415498" cy="1011774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latin typeface="Arial" charset="0"/>
                  <a:ea typeface="ＭＳ Ｐゴシック" charset="-128"/>
                  <a:cs typeface="ＭＳ Ｐゴシック" charset="-128"/>
                </a:rPr>
                <a:t>Resources</a:t>
              </a:r>
            </a:p>
          </p:txBody>
        </p:sp>
      </p:grp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638800" y="6397823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Credits: Berkeley RAD Lab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FFC000"/>
                </a:solidFill>
                <a:ea typeface="ＭＳ Ｐゴシック"/>
                <a:cs typeface="ＭＳ Ｐゴシック"/>
              </a:rPr>
              <a:t>Benchmark tiers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688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008000"/>
                </a:solidFill>
                <a:ea typeface="ＭＳ Ｐゴシック"/>
                <a:cs typeface="ＭＳ Ｐゴシック"/>
              </a:rPr>
              <a:t>Tier 1 – Performance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/>
              </a:rPr>
              <a:t>Latency versus throughput as throughput increases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ea typeface="ＭＳ Ｐゴシック"/>
            </a:endParaRPr>
          </a:p>
          <a:p>
            <a:pPr>
              <a:lnSpc>
                <a:spcPct val="80000"/>
              </a:lnSpc>
            </a:pPr>
            <a:r>
              <a:rPr lang="en-US" sz="2800" dirty="0" smtClean="0">
                <a:solidFill>
                  <a:srgbClr val="008000"/>
                </a:solidFill>
                <a:ea typeface="ＭＳ Ｐゴシック"/>
                <a:cs typeface="ＭＳ Ｐゴシック"/>
              </a:rPr>
              <a:t>Tier 2 – Scalability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/>
              </a:rPr>
              <a:t>Latency as database, system size increases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/>
              </a:rPr>
              <a:t>“Scale-out”</a:t>
            </a:r>
          </a:p>
          <a:p>
            <a:pPr lvl="1">
              <a:lnSpc>
                <a:spcPct val="80000"/>
              </a:lnSpc>
            </a:pPr>
            <a:endParaRPr lang="en-US" sz="2400" dirty="0" smtClean="0">
              <a:ea typeface="ＭＳ Ｐゴシック"/>
            </a:endParaRPr>
          </a:p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/>
              </a:rPr>
              <a:t>Latency as we elastically add servers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>
                <a:ea typeface="ＭＳ Ｐゴシック"/>
              </a:rPr>
              <a:t>“Elastic speedup”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Workload A – Update heavy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8547100" cy="5334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 smtClean="0">
                <a:ea typeface="ＭＳ Ｐゴシック"/>
                <a:cs typeface="ＭＳ Ｐゴシック"/>
              </a:rPr>
              <a:t>50/50 Read/update</a:t>
            </a: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2000" dirty="0" smtClean="0">
              <a:ea typeface="ＭＳ Ｐゴシック"/>
              <a:cs typeface="ＭＳ Ｐゴシック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841088" y="2124276"/>
          <a:ext cx="7404100" cy="425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834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3999"/>
            <a:ext cx="8547100" cy="4953001"/>
          </a:xfrm>
          <a:noFill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smtClean="0">
                <a:ea typeface="ＭＳ Ｐゴシック"/>
                <a:cs typeface="ＭＳ Ｐゴシック"/>
              </a:rPr>
              <a:t>95/5 Read/update</a:t>
            </a: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</a:pPr>
            <a:endParaRPr lang="en-US" sz="18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6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600" dirty="0" smtClean="0">
              <a:ea typeface="ＭＳ Ｐゴシック"/>
              <a:cs typeface="ＭＳ Ｐゴシック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1600" dirty="0" smtClean="0">
              <a:ea typeface="ＭＳ Ｐゴシック"/>
              <a:cs typeface="ＭＳ Ｐゴシック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r>
              <a:rPr lang="en-US" sz="4400" dirty="0" smtClean="0">
                <a:solidFill>
                  <a:srgbClr val="FFC000"/>
                </a:solidFill>
                <a:ea typeface="ＭＳ Ｐゴシック"/>
                <a:cs typeface="ＭＳ Ｐゴシック"/>
              </a:rPr>
              <a:t>Workload B – Read heavy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942106" y="2223004"/>
          <a:ext cx="7404100" cy="379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7640637" cy="1143000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Workload E – short scans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67713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>
                <a:ea typeface="ＭＳ Ｐゴシック"/>
                <a:cs typeface="ＭＳ Ｐゴシック"/>
              </a:rPr>
              <a:t>Scans of 1-100 records of size 1KB</a:t>
            </a: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/>
              <a:cs typeface="ＭＳ Ｐゴシック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/>
              <a:cs typeface="ＭＳ Ｐゴシック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/>
              <a:cs typeface="ＭＳ Ｐゴシック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/>
              <a:cs typeface="ＭＳ Ｐゴシック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/>
              <a:cs typeface="ＭＳ Ｐゴシック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/>
              <a:cs typeface="ＭＳ Ｐゴシック"/>
            </a:endParaRPr>
          </a:p>
          <a:p>
            <a:pPr>
              <a:lnSpc>
                <a:spcPct val="90000"/>
              </a:lnSpc>
            </a:pPr>
            <a:endParaRPr lang="en-US" sz="2400" smtClean="0">
              <a:ea typeface="ＭＳ Ｐゴシック"/>
              <a:cs typeface="ＭＳ Ｐゴシック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1800" smtClean="0">
              <a:ea typeface="ＭＳ Ｐゴシック"/>
              <a:cs typeface="ＭＳ Ｐゴシック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1800" smtClean="0">
              <a:ea typeface="ＭＳ Ｐゴシック"/>
              <a:cs typeface="ＭＳ Ｐゴシック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1600" smtClean="0">
              <a:ea typeface="ＭＳ Ｐゴシック"/>
              <a:cs typeface="ＭＳ Ｐゴシック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096238" y="2301506"/>
          <a:ext cx="7438162" cy="4023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EDBT 2011 Tutorial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780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databases suitable for different workloads</a:t>
            </a:r>
          </a:p>
          <a:p>
            <a:r>
              <a:rPr lang="en-US" dirty="0" smtClean="0"/>
              <a:t>Evolving systems – landscape changing dramatically</a:t>
            </a:r>
          </a:p>
          <a:p>
            <a:r>
              <a:rPr lang="en-US" dirty="0" smtClean="0"/>
              <a:t>Active development community around open </a:t>
            </a:r>
            <a:r>
              <a:rPr lang="en-US" smtClean="0"/>
              <a:t>source systems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EDBT 2011 Tutorial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1156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Coffee Break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0825"/>
            <a:ext cx="8229600" cy="51242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[Dean et al., ODSI 2004]</a:t>
            </a:r>
            <a:r>
              <a:rPr lang="en-US" dirty="0" smtClean="0"/>
              <a:t> </a:t>
            </a:r>
            <a:r>
              <a:rPr lang="en-US" dirty="0" err="1" smtClean="0"/>
              <a:t>MapReduce</a:t>
            </a:r>
            <a:r>
              <a:rPr lang="en-US" dirty="0" smtClean="0"/>
              <a:t>: Simplified Data Processing on Large Clusters, J. Dean, S. </a:t>
            </a:r>
            <a:r>
              <a:rPr lang="en-US" dirty="0" err="1" smtClean="0"/>
              <a:t>Ghemawat</a:t>
            </a:r>
            <a:r>
              <a:rPr lang="en-US" dirty="0" smtClean="0"/>
              <a:t>, In OSDI 2004</a:t>
            </a:r>
          </a:p>
          <a:p>
            <a:r>
              <a:rPr lang="en-US" b="1" dirty="0" smtClean="0"/>
              <a:t>[Dean et al., CACM 2008]</a:t>
            </a:r>
            <a:r>
              <a:rPr lang="en-US" dirty="0" smtClean="0"/>
              <a:t> </a:t>
            </a:r>
            <a:r>
              <a:rPr lang="en-US" dirty="0" err="1" smtClean="0"/>
              <a:t>MapReduce</a:t>
            </a:r>
            <a:r>
              <a:rPr lang="en-US" dirty="0" smtClean="0"/>
              <a:t>: Simplified Data Processing on Large Clusters, J. Dean, S. </a:t>
            </a:r>
            <a:r>
              <a:rPr lang="en-US" dirty="0" err="1" smtClean="0"/>
              <a:t>Ghemawat</a:t>
            </a:r>
            <a:r>
              <a:rPr lang="en-US" dirty="0" smtClean="0"/>
              <a:t>, In CACM Jan 2008</a:t>
            </a:r>
          </a:p>
          <a:p>
            <a:r>
              <a:rPr lang="en-US" b="1" dirty="0" smtClean="0"/>
              <a:t>[Dean et al., CACM 2010] </a:t>
            </a:r>
            <a:r>
              <a:rPr lang="en-US" dirty="0" err="1" smtClean="0"/>
              <a:t>MapReduce</a:t>
            </a:r>
            <a:r>
              <a:rPr lang="en-US" dirty="0" smtClean="0"/>
              <a:t>: a flexible data processing tool, J. Dean, S. </a:t>
            </a:r>
            <a:r>
              <a:rPr lang="en-US" dirty="0" err="1" smtClean="0"/>
              <a:t>Ghemawat</a:t>
            </a:r>
            <a:r>
              <a:rPr lang="en-US" dirty="0" smtClean="0"/>
              <a:t>, In CACM Jan 2010</a:t>
            </a:r>
          </a:p>
          <a:p>
            <a:r>
              <a:rPr lang="en-US" b="1" dirty="0" smtClean="0"/>
              <a:t>[</a:t>
            </a:r>
            <a:r>
              <a:rPr lang="en-US" b="1" dirty="0" err="1" smtClean="0"/>
              <a:t>Stonebraker</a:t>
            </a:r>
            <a:r>
              <a:rPr lang="en-US" b="1" dirty="0" smtClean="0"/>
              <a:t> et al., CACM 2010]</a:t>
            </a:r>
            <a:r>
              <a:rPr lang="en-US" dirty="0" smtClean="0"/>
              <a:t> </a:t>
            </a:r>
            <a:r>
              <a:rPr lang="en-US" dirty="0" err="1" smtClean="0"/>
              <a:t>MapReduce</a:t>
            </a:r>
            <a:r>
              <a:rPr lang="en-US" dirty="0" smtClean="0"/>
              <a:t> and parallel DBMSs: friends or foes?, M. </a:t>
            </a:r>
            <a:r>
              <a:rPr lang="en-US" dirty="0" err="1" smtClean="0"/>
              <a:t>Stonebraker</a:t>
            </a:r>
            <a:r>
              <a:rPr lang="en-US" dirty="0" smtClean="0"/>
              <a:t>, D. J. </a:t>
            </a:r>
            <a:r>
              <a:rPr lang="en-US" dirty="0" err="1" smtClean="0"/>
              <a:t>Abadi</a:t>
            </a:r>
            <a:r>
              <a:rPr lang="en-US" dirty="0" smtClean="0"/>
              <a:t>, D. J. DeWitt, S. Madden, E. Paulson, A. </a:t>
            </a:r>
            <a:r>
              <a:rPr lang="en-US" dirty="0" err="1" smtClean="0"/>
              <a:t>Pavlo</a:t>
            </a:r>
            <a:r>
              <a:rPr lang="en-US" dirty="0" smtClean="0"/>
              <a:t>, A, </a:t>
            </a:r>
            <a:r>
              <a:rPr lang="en-US" dirty="0" err="1" smtClean="0"/>
              <a:t>Rasin</a:t>
            </a:r>
            <a:r>
              <a:rPr lang="en-US" dirty="0" smtClean="0"/>
              <a:t>, In CACM Jan 2010</a:t>
            </a:r>
          </a:p>
          <a:p>
            <a:r>
              <a:rPr lang="en-US" b="1" dirty="0" smtClean="0"/>
              <a:t>[</a:t>
            </a:r>
            <a:r>
              <a:rPr lang="en-US" b="1" dirty="0" err="1" smtClean="0"/>
              <a:t>Pavlo</a:t>
            </a:r>
            <a:r>
              <a:rPr lang="en-US" b="1" dirty="0" smtClean="0"/>
              <a:t> et al., SIGMOD 2009]</a:t>
            </a:r>
            <a:r>
              <a:rPr lang="en-US" dirty="0" smtClean="0"/>
              <a:t> A comparison of approaches to large-scale data analysis, A. </a:t>
            </a:r>
            <a:r>
              <a:rPr lang="en-US" dirty="0" err="1" smtClean="0"/>
              <a:t>Pavlo</a:t>
            </a:r>
            <a:r>
              <a:rPr lang="en-US" dirty="0" smtClean="0"/>
              <a:t> et al., In SIGMOD 2009</a:t>
            </a:r>
          </a:p>
          <a:p>
            <a:r>
              <a:rPr lang="en-US" b="1" dirty="0" smtClean="0"/>
              <a:t>[</a:t>
            </a:r>
            <a:r>
              <a:rPr lang="en-US" b="1" dirty="0" err="1" smtClean="0"/>
              <a:t>Abouzeid</a:t>
            </a:r>
            <a:r>
              <a:rPr lang="en-US" b="1" dirty="0" smtClean="0"/>
              <a:t> et al., VLDB 2009]</a:t>
            </a:r>
            <a:r>
              <a:rPr lang="en-US" dirty="0" smtClean="0"/>
              <a:t> </a:t>
            </a:r>
            <a:r>
              <a:rPr lang="en-US" dirty="0" err="1" smtClean="0"/>
              <a:t>HadoopDB</a:t>
            </a:r>
            <a:r>
              <a:rPr lang="en-US" dirty="0" smtClean="0"/>
              <a:t>: An Architectural Hybrid of </a:t>
            </a:r>
            <a:r>
              <a:rPr lang="en-US" dirty="0" err="1" smtClean="0"/>
              <a:t>MapReduce</a:t>
            </a:r>
            <a:r>
              <a:rPr lang="en-US" dirty="0" smtClean="0"/>
              <a:t> and DBMS Technologies for Analytical Workloads, A. </a:t>
            </a:r>
            <a:r>
              <a:rPr lang="en-US" dirty="0" err="1" smtClean="0"/>
              <a:t>Abouzeid</a:t>
            </a:r>
            <a:r>
              <a:rPr lang="en-US" dirty="0" smtClean="0"/>
              <a:t> et al., In VLDB 2009</a:t>
            </a:r>
          </a:p>
          <a:p>
            <a:r>
              <a:rPr lang="en-US" b="1" dirty="0" smtClean="0"/>
              <a:t>[</a:t>
            </a:r>
            <a:r>
              <a:rPr lang="en-US" b="1" dirty="0" err="1" smtClean="0"/>
              <a:t>Afrati</a:t>
            </a:r>
            <a:r>
              <a:rPr lang="en-US" b="1" dirty="0" smtClean="0"/>
              <a:t> et al., EDBT 2010]</a:t>
            </a:r>
            <a:r>
              <a:rPr lang="en-US" dirty="0" smtClean="0"/>
              <a:t> Optimizing joins in a map-reduce environment, F. N. </a:t>
            </a:r>
            <a:r>
              <a:rPr lang="en-US" dirty="0" err="1" smtClean="0"/>
              <a:t>Afrati</a:t>
            </a:r>
            <a:r>
              <a:rPr lang="en-US" dirty="0" smtClean="0"/>
              <a:t>, J. D. </a:t>
            </a:r>
            <a:r>
              <a:rPr lang="en-US" dirty="0" err="1" smtClean="0"/>
              <a:t>Ullman</a:t>
            </a:r>
            <a:r>
              <a:rPr lang="en-US" dirty="0" smtClean="0"/>
              <a:t>, In EDBT 2010</a:t>
            </a:r>
          </a:p>
          <a:p>
            <a:r>
              <a:rPr lang="en-US" b="1" dirty="0" smtClean="0"/>
              <a:t>[</a:t>
            </a:r>
            <a:r>
              <a:rPr lang="en-US" b="1" dirty="0" err="1" smtClean="0"/>
              <a:t>Agrawal</a:t>
            </a:r>
            <a:r>
              <a:rPr lang="en-US" b="1" dirty="0" smtClean="0"/>
              <a:t> et al., SIGMOD 2009]</a:t>
            </a:r>
            <a:r>
              <a:rPr lang="en-US" dirty="0" smtClean="0"/>
              <a:t> Asynchronous view maintenance for VLSD databases, P. </a:t>
            </a:r>
            <a:r>
              <a:rPr lang="en-US" dirty="0" err="1" smtClean="0"/>
              <a:t>Agrawal</a:t>
            </a:r>
            <a:r>
              <a:rPr lang="en-US" dirty="0" smtClean="0"/>
              <a:t> et al., In SIGMOD 2009</a:t>
            </a:r>
          </a:p>
          <a:p>
            <a:r>
              <a:rPr lang="en-US" b="1" dirty="0" smtClean="0"/>
              <a:t>[Das et al., SIGMOD 2010]</a:t>
            </a:r>
            <a:r>
              <a:rPr lang="en-US" dirty="0" smtClean="0"/>
              <a:t> Ricardo: Integrating R and </a:t>
            </a:r>
            <a:r>
              <a:rPr lang="en-US" dirty="0" err="1" smtClean="0"/>
              <a:t>Hadoop</a:t>
            </a:r>
            <a:r>
              <a:rPr lang="en-US" dirty="0" smtClean="0"/>
              <a:t>, S. Das et al., In SIGMOD 2010</a:t>
            </a:r>
          </a:p>
          <a:p>
            <a:r>
              <a:rPr lang="en-US" b="1" dirty="0" smtClean="0"/>
              <a:t>[Cohen et al., VLDB 2009]</a:t>
            </a:r>
            <a:r>
              <a:rPr lang="en-US" dirty="0" smtClean="0"/>
              <a:t> MAD Skills: New Analysis Practices for Big Data, J. Cohen et al., In VLDB 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Economics of Cloud Users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408176"/>
            <a:ext cx="8382000" cy="499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3200" kern="0" dirty="0">
                <a:latin typeface="+mn-lt"/>
              </a:rPr>
              <a:t>Heavy penalty for under-provisioning</a:t>
            </a:r>
          </a:p>
        </p:txBody>
      </p:sp>
      <p:sp>
        <p:nvSpPr>
          <p:cNvPr id="26628" name="TextBox 5"/>
          <p:cNvSpPr txBox="1">
            <a:spLocks noChangeArrowheads="1"/>
          </p:cNvSpPr>
          <p:nvPr/>
        </p:nvSpPr>
        <p:spPr bwMode="auto">
          <a:xfrm>
            <a:off x="5930900" y="3714750"/>
            <a:ext cx="1666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Lost revenue</a:t>
            </a:r>
          </a:p>
        </p:txBody>
      </p:sp>
      <p:sp>
        <p:nvSpPr>
          <p:cNvPr id="26629" name="TextBox 24"/>
          <p:cNvSpPr txBox="1">
            <a:spLocks noChangeArrowheads="1"/>
          </p:cNvSpPr>
          <p:nvPr/>
        </p:nvSpPr>
        <p:spPr bwMode="auto">
          <a:xfrm>
            <a:off x="6076950" y="6076950"/>
            <a:ext cx="1368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Lost users</a:t>
            </a:r>
          </a:p>
        </p:txBody>
      </p:sp>
      <p:sp>
        <p:nvSpPr>
          <p:cNvPr id="84" name="Up Arrow 83"/>
          <p:cNvSpPr/>
          <p:nvPr/>
        </p:nvSpPr>
        <p:spPr>
          <a:xfrm rot="3513410">
            <a:off x="4187032" y="2610644"/>
            <a:ext cx="762000" cy="954087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Up Arrow 85"/>
          <p:cNvSpPr/>
          <p:nvPr/>
        </p:nvSpPr>
        <p:spPr>
          <a:xfrm rot="6949103">
            <a:off x="4179094" y="3731419"/>
            <a:ext cx="762000" cy="954088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4930775" y="4114800"/>
            <a:ext cx="4060825" cy="1908175"/>
            <a:chOff x="1143000" y="2362201"/>
            <a:chExt cx="6162311" cy="2895599"/>
          </a:xfrm>
        </p:grpSpPr>
        <p:sp>
          <p:nvSpPr>
            <p:cNvPr id="47" name="Freeform 46"/>
            <p:cNvSpPr/>
            <p:nvPr/>
          </p:nvSpPr>
          <p:spPr>
            <a:xfrm>
              <a:off x="1663352" y="2909041"/>
              <a:ext cx="4581984" cy="1370711"/>
            </a:xfrm>
            <a:custGeom>
              <a:avLst/>
              <a:gdLst>
                <a:gd name="connsiteX0" fmla="*/ 0 w 4800600"/>
                <a:gd name="connsiteY0" fmla="*/ 1746955 h 1761066"/>
                <a:gd name="connsiteX1" fmla="*/ 7027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2477"/>
                <a:gd name="connsiteX1" fmla="*/ 778934 w 4800600"/>
                <a:gd name="connsiteY1" fmla="*/ 104422 h 1762477"/>
                <a:gd name="connsiteX2" fmla="*/ 1608667 w 4800600"/>
                <a:gd name="connsiteY2" fmla="*/ 1738488 h 1762477"/>
                <a:gd name="connsiteX3" fmla="*/ 2404940 w 4800600"/>
                <a:gd name="connsiteY3" fmla="*/ 95954 h 1762477"/>
                <a:gd name="connsiteX4" fmla="*/ 3200400 w 4800600"/>
                <a:gd name="connsiteY4" fmla="*/ 1746955 h 1762477"/>
                <a:gd name="connsiteX5" fmla="*/ 4030134 w 4800600"/>
                <a:gd name="connsiteY5" fmla="*/ 2822 h 1762477"/>
                <a:gd name="connsiteX6" fmla="*/ 4800600 w 4800600"/>
                <a:gd name="connsiteY6" fmla="*/ 1730022 h 17624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48926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387192 w 4800600"/>
                <a:gd name="connsiteY3" fmla="*/ 9401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1671851">
                  <a:moveTo>
                    <a:pt x="0" y="1670755"/>
                  </a:moveTo>
                  <a:cubicBezTo>
                    <a:pt x="410902" y="1340416"/>
                    <a:pt x="528570" y="8928"/>
                    <a:pt x="796681" y="7517"/>
                  </a:cubicBezTo>
                  <a:cubicBezTo>
                    <a:pt x="1064792" y="6106"/>
                    <a:pt x="1339145" y="1661974"/>
                    <a:pt x="1608667" y="1662288"/>
                  </a:cubicBezTo>
                  <a:cubicBezTo>
                    <a:pt x="1878189" y="1662602"/>
                    <a:pt x="2148524" y="7989"/>
                    <a:pt x="2413813" y="9400"/>
                  </a:cubicBezTo>
                  <a:cubicBezTo>
                    <a:pt x="2679102" y="10811"/>
                    <a:pt x="2931013" y="1671851"/>
                    <a:pt x="3200400" y="1670755"/>
                  </a:cubicBezTo>
                  <a:cubicBezTo>
                    <a:pt x="3469787" y="1669659"/>
                    <a:pt x="3763434" y="5644"/>
                    <a:pt x="4030134" y="2822"/>
                  </a:cubicBezTo>
                  <a:cubicBezTo>
                    <a:pt x="4296834" y="0"/>
                    <a:pt x="4501610" y="1417669"/>
                    <a:pt x="4800600" y="1653822"/>
                  </a:cubicBezTo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>
              <a:off x="1627217" y="4568831"/>
              <a:ext cx="4801206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 bwMode="auto">
            <a:xfrm>
              <a:off x="1143000" y="2909751"/>
              <a:ext cx="473663" cy="1205049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/>
                <a:t>Resources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rot="5400000" flipH="1" flipV="1">
              <a:off x="521492" y="3465516"/>
              <a:ext cx="220903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669" name="TextBox 22"/>
            <p:cNvSpPr txBox="1">
              <a:spLocks noChangeArrowheads="1"/>
            </p:cNvSpPr>
            <p:nvPr/>
          </p:nvSpPr>
          <p:spPr bwMode="auto">
            <a:xfrm>
              <a:off x="6360153" y="4038601"/>
              <a:ext cx="911746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Demand</a:t>
              </a:r>
            </a:p>
          </p:txBody>
        </p:sp>
        <p:sp>
          <p:nvSpPr>
            <p:cNvPr id="26670" name="TextBox 22"/>
            <p:cNvSpPr txBox="1">
              <a:spLocks noChangeArrowheads="1"/>
            </p:cNvSpPr>
            <p:nvPr/>
          </p:nvSpPr>
          <p:spPr bwMode="auto">
            <a:xfrm>
              <a:off x="6364028" y="3258235"/>
              <a:ext cx="94128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>
                  <a:solidFill>
                    <a:srgbClr val="FF0000"/>
                  </a:solidFill>
                </a:rPr>
                <a:t>Capacity</a:t>
              </a:r>
            </a:p>
          </p:txBody>
        </p:sp>
        <p:pic>
          <p:nvPicPr>
            <p:cNvPr id="26671" name="Picture 52" descr="temp-1.png"/>
            <p:cNvPicPr>
              <a:picLocks noChangeAspect="1"/>
            </p:cNvPicPr>
            <p:nvPr/>
          </p:nvPicPr>
          <p:blipFill>
            <a:blip r:embed="rId3" cstate="print"/>
            <a:srcRect b="61111"/>
            <a:stretch>
              <a:fillRect/>
            </a:stretch>
          </p:blipFill>
          <p:spPr bwMode="auto">
            <a:xfrm>
              <a:off x="1647824" y="2895601"/>
              <a:ext cx="4600576" cy="533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72" name="Picture 53" descr="temp-4.png"/>
            <p:cNvPicPr>
              <a:picLocks noChangeAspect="1"/>
            </p:cNvPicPr>
            <p:nvPr/>
          </p:nvPicPr>
          <p:blipFill>
            <a:blip r:embed="rId4" cstate="print"/>
            <a:srcRect t="38773"/>
            <a:stretch>
              <a:fillRect/>
            </a:stretch>
          </p:blipFill>
          <p:spPr bwMode="auto">
            <a:xfrm>
              <a:off x="1635124" y="3440112"/>
              <a:ext cx="4600576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5" name="Straight Arrow Connector 54"/>
            <p:cNvCxnSpPr/>
            <p:nvPr/>
          </p:nvCxnSpPr>
          <p:spPr bwMode="auto">
            <a:xfrm>
              <a:off x="1627217" y="3426972"/>
              <a:ext cx="4601256" cy="241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674" name="TextBox 22"/>
            <p:cNvSpPr txBox="1">
              <a:spLocks noChangeArrowheads="1"/>
            </p:cNvSpPr>
            <p:nvPr/>
          </p:nvSpPr>
          <p:spPr bwMode="auto">
            <a:xfrm>
              <a:off x="3352800" y="4934635"/>
              <a:ext cx="1192867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 (days)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 bwMode="auto">
            <a:xfrm rot="5400000" flipH="1" flipV="1">
              <a:off x="3138887" y="4610987"/>
              <a:ext cx="91541" cy="722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 rot="5400000" flipH="1" flipV="1">
              <a:off x="4657782" y="4609784"/>
              <a:ext cx="8190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 bwMode="auto">
            <a:xfrm rot="5400000" flipH="1" flipV="1">
              <a:off x="6185110" y="4609784"/>
              <a:ext cx="7467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678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26679" name="TextBox 60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26680" name="TextBox 22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  <p:grpSp>
        <p:nvGrpSpPr>
          <p:cNvPr id="3" name="Group 99"/>
          <p:cNvGrpSpPr>
            <a:grpSpLocks/>
          </p:cNvGrpSpPr>
          <p:nvPr/>
        </p:nvGrpSpPr>
        <p:grpSpPr bwMode="auto">
          <a:xfrm>
            <a:off x="4914900" y="1981200"/>
            <a:ext cx="4076700" cy="1905000"/>
            <a:chOff x="1143000" y="2362201"/>
            <a:chExt cx="6196562" cy="2895599"/>
          </a:xfrm>
        </p:grpSpPr>
        <p:cxnSp>
          <p:nvCxnSpPr>
            <p:cNvPr id="64" name="Straight Arrow Connector 63"/>
            <p:cNvCxnSpPr/>
            <p:nvPr/>
          </p:nvCxnSpPr>
          <p:spPr bwMode="auto">
            <a:xfrm>
              <a:off x="1628012" y="4567682"/>
              <a:ext cx="4799439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 bwMode="auto">
            <a:xfrm>
              <a:off x="1143000" y="2909751"/>
              <a:ext cx="473663" cy="1205049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/>
                <a:t>Resources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 rot="5400000" flipH="1" flipV="1">
              <a:off x="521652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26653" name="Picture 71" descr="temp-3.png"/>
            <p:cNvPicPr>
              <a:picLocks noChangeAspect="1"/>
            </p:cNvPicPr>
            <p:nvPr/>
          </p:nvPicPr>
          <p:blipFill>
            <a:blip r:embed="rId5" cstate="print"/>
            <a:srcRect t="38773"/>
            <a:stretch>
              <a:fillRect/>
            </a:stretch>
          </p:blipFill>
          <p:spPr bwMode="auto">
            <a:xfrm>
              <a:off x="1625600" y="3429000"/>
              <a:ext cx="4600575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54" name="TextBox 22"/>
            <p:cNvSpPr txBox="1">
              <a:spLocks noChangeArrowheads="1"/>
            </p:cNvSpPr>
            <p:nvPr/>
          </p:nvSpPr>
          <p:spPr bwMode="auto">
            <a:xfrm>
              <a:off x="6394404" y="4038599"/>
              <a:ext cx="911747" cy="323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Demand</a:t>
              </a:r>
            </a:p>
          </p:txBody>
        </p:sp>
        <p:sp>
          <p:nvSpPr>
            <p:cNvPr id="26655" name="TextBox 22"/>
            <p:cNvSpPr txBox="1">
              <a:spLocks noChangeArrowheads="1"/>
            </p:cNvSpPr>
            <p:nvPr/>
          </p:nvSpPr>
          <p:spPr bwMode="auto">
            <a:xfrm>
              <a:off x="6398280" y="3258235"/>
              <a:ext cx="941282" cy="323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>
                  <a:solidFill>
                    <a:srgbClr val="FF0000"/>
                  </a:solidFill>
                </a:rPr>
                <a:t>Capacity</a:t>
              </a:r>
            </a:p>
          </p:txBody>
        </p:sp>
        <p:pic>
          <p:nvPicPr>
            <p:cNvPr id="26656" name="Picture 80" descr="temp-2.png"/>
            <p:cNvPicPr>
              <a:picLocks noChangeAspect="1"/>
            </p:cNvPicPr>
            <p:nvPr/>
          </p:nvPicPr>
          <p:blipFill>
            <a:blip r:embed="rId6" cstate="print"/>
            <a:srcRect b="61227"/>
            <a:stretch>
              <a:fillRect/>
            </a:stretch>
          </p:blipFill>
          <p:spPr bwMode="auto">
            <a:xfrm>
              <a:off x="1616663" y="2895600"/>
              <a:ext cx="4600575" cy="53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2" name="Straight Arrow Connector 81"/>
            <p:cNvCxnSpPr/>
            <p:nvPr/>
          </p:nvCxnSpPr>
          <p:spPr bwMode="auto">
            <a:xfrm>
              <a:off x="1628012" y="3426334"/>
              <a:ext cx="4599162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658" name="TextBox 22"/>
            <p:cNvSpPr txBox="1">
              <a:spLocks noChangeArrowheads="1"/>
            </p:cNvSpPr>
            <p:nvPr/>
          </p:nvSpPr>
          <p:spPr bwMode="auto">
            <a:xfrm>
              <a:off x="3352800" y="4934635"/>
              <a:ext cx="1192867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 (days)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 bwMode="auto">
            <a:xfrm rot="5400000" flipH="1" flipV="1">
              <a:off x="3137338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 bwMode="auto">
            <a:xfrm rot="5400000" flipH="1" flipV="1">
              <a:off x="4657522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 bwMode="auto">
            <a:xfrm rot="5400000" flipH="1" flipV="1">
              <a:off x="6184947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662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26663" name="TextBox 22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26664" name="TextBox 95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  <p:grpSp>
        <p:nvGrpSpPr>
          <p:cNvPr id="4" name="Group 100"/>
          <p:cNvGrpSpPr>
            <a:grpSpLocks/>
          </p:cNvGrpSpPr>
          <p:nvPr/>
        </p:nvGrpSpPr>
        <p:grpSpPr bwMode="auto">
          <a:xfrm>
            <a:off x="-76200" y="2743200"/>
            <a:ext cx="4038600" cy="1905000"/>
            <a:chOff x="1143000" y="2362201"/>
            <a:chExt cx="6138669" cy="2895599"/>
          </a:xfrm>
        </p:grpSpPr>
        <p:cxnSp>
          <p:nvCxnSpPr>
            <p:cNvPr id="102" name="Straight Arrow Connector 101"/>
            <p:cNvCxnSpPr/>
            <p:nvPr/>
          </p:nvCxnSpPr>
          <p:spPr bwMode="auto">
            <a:xfrm>
              <a:off x="1628014" y="4567682"/>
              <a:ext cx="4799454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 bwMode="auto">
            <a:xfrm>
              <a:off x="1143000" y="2909751"/>
              <a:ext cx="473663" cy="1205049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/>
                <a:t>Resources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 bwMode="auto">
            <a:xfrm rot="5400000" flipH="1" flipV="1">
              <a:off x="521653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26639" name="Picture 104" descr="temp-3.png"/>
            <p:cNvPicPr>
              <a:picLocks noChangeAspect="1"/>
            </p:cNvPicPr>
            <p:nvPr/>
          </p:nvPicPr>
          <p:blipFill>
            <a:blip r:embed="rId5" cstate="print"/>
            <a:srcRect t="-5228"/>
            <a:stretch>
              <a:fillRect/>
            </a:stretch>
          </p:blipFill>
          <p:spPr bwMode="auto">
            <a:xfrm>
              <a:off x="1625600" y="2825497"/>
              <a:ext cx="4600576" cy="1443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40" name="TextBox 22"/>
            <p:cNvSpPr txBox="1">
              <a:spLocks noChangeArrowheads="1"/>
            </p:cNvSpPr>
            <p:nvPr/>
          </p:nvSpPr>
          <p:spPr bwMode="auto">
            <a:xfrm>
              <a:off x="6369922" y="4038599"/>
              <a:ext cx="911747" cy="323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Demand</a:t>
              </a:r>
            </a:p>
          </p:txBody>
        </p:sp>
        <p:sp>
          <p:nvSpPr>
            <p:cNvPr id="26641" name="TextBox 22"/>
            <p:cNvSpPr txBox="1">
              <a:spLocks noChangeArrowheads="1"/>
            </p:cNvSpPr>
            <p:nvPr/>
          </p:nvSpPr>
          <p:spPr bwMode="auto">
            <a:xfrm>
              <a:off x="6340387" y="3288793"/>
              <a:ext cx="941282" cy="323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>
                  <a:solidFill>
                    <a:srgbClr val="FF0000"/>
                  </a:solidFill>
                </a:rPr>
                <a:t>Capacity</a:t>
              </a:r>
            </a:p>
          </p:txBody>
        </p:sp>
        <p:cxnSp>
          <p:nvCxnSpPr>
            <p:cNvPr id="113" name="Straight Arrow Connector 112"/>
            <p:cNvCxnSpPr/>
            <p:nvPr/>
          </p:nvCxnSpPr>
          <p:spPr bwMode="auto">
            <a:xfrm>
              <a:off x="1628014" y="3426334"/>
              <a:ext cx="4599176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643" name="TextBox 22"/>
            <p:cNvSpPr txBox="1">
              <a:spLocks noChangeArrowheads="1"/>
            </p:cNvSpPr>
            <p:nvPr/>
          </p:nvSpPr>
          <p:spPr bwMode="auto">
            <a:xfrm>
              <a:off x="3352800" y="4934635"/>
              <a:ext cx="1192867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 (days)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 bwMode="auto">
            <a:xfrm rot="5400000" flipH="1" flipV="1">
              <a:off x="3137344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 bwMode="auto">
            <a:xfrm rot="5400000" flipH="1" flipV="1">
              <a:off x="4657533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 bwMode="auto">
            <a:xfrm rot="5400000" flipH="1" flipV="1">
              <a:off x="6184962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647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26648" name="TextBox 22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26649" name="TextBox 120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  <p:sp>
        <p:nvSpPr>
          <p:cNvPr id="61" name="Footer Placeholder 6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EDBT 2011 Tutorial</a:t>
            </a:r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638800" y="6474023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Credits: Berkeley RAD Lab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|24.7|15.2|2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1_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1_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1_Default Design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7110</TotalTime>
  <Words>3841</Words>
  <Application>Microsoft Office PowerPoint</Application>
  <PresentationFormat>On-screen Show (4:3)</PresentationFormat>
  <Paragraphs>971</Paragraphs>
  <Slides>86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6" baseType="lpstr">
      <vt:lpstr>Arial</vt:lpstr>
      <vt:lpstr>Calibri</vt:lpstr>
      <vt:lpstr>Gill Sans MT</vt:lpstr>
      <vt:lpstr>Copperplate Gothic Bold</vt:lpstr>
      <vt:lpstr>굴림</vt:lpstr>
      <vt:lpstr>ＭＳ Ｐゴシック</vt:lpstr>
      <vt:lpstr>Tahoma</vt:lpstr>
      <vt:lpstr>华文楷体</vt:lpstr>
      <vt:lpstr>Wingdings 2</vt:lpstr>
      <vt:lpstr>Bookman Old Style</vt:lpstr>
      <vt:lpstr>Abadi MT Condensed Extra Bold</vt:lpstr>
      <vt:lpstr>Wingdings</vt:lpstr>
      <vt:lpstr>Wingdings 3</vt:lpstr>
      <vt:lpstr>맑은 고딕</vt:lpstr>
      <vt:lpstr>Arial Black</vt:lpstr>
      <vt:lpstr>HY엽서L</vt:lpstr>
      <vt:lpstr>Corbel</vt:lpstr>
      <vt:lpstr>Arial Narrow</vt:lpstr>
      <vt:lpstr>Module</vt:lpstr>
      <vt:lpstr>Photo Editor Photo</vt:lpstr>
      <vt:lpstr>Big Data and Cloud Computing:  Current State and Future Opportunities</vt:lpstr>
      <vt:lpstr>Why? WEB is replacing the Desktop</vt:lpstr>
      <vt:lpstr>Paradigm Shift in Computing</vt:lpstr>
      <vt:lpstr>What is Cloud Computing?</vt:lpstr>
      <vt:lpstr>Cloud Computing: History</vt:lpstr>
      <vt:lpstr>Cloud Computing: Why Now?</vt:lpstr>
      <vt:lpstr>Economics of Cloud Users</vt:lpstr>
      <vt:lpstr>Economics of Cloud Users</vt:lpstr>
      <vt:lpstr>Economics of Cloud Users</vt:lpstr>
      <vt:lpstr>The Big Picture</vt:lpstr>
      <vt:lpstr>Cloud Reality</vt:lpstr>
      <vt:lpstr>Cloud Challenges: Elasticity</vt:lpstr>
      <vt:lpstr>Cloud Challenges: Differential Pricing Models</vt:lpstr>
      <vt:lpstr>Outline</vt:lpstr>
      <vt:lpstr>Our Data-driven World</vt:lpstr>
      <vt:lpstr>Data-rich World</vt:lpstr>
      <vt:lpstr>What can we do with this wealth?</vt:lpstr>
      <vt:lpstr>Cloud Computing Modalities</vt:lpstr>
      <vt:lpstr>Outline</vt:lpstr>
      <vt:lpstr>Data Warehousing, Data Analytics &amp; Decision Support Systems</vt:lpstr>
      <vt:lpstr>Data Analytics in the Web Context</vt:lpstr>
      <vt:lpstr>Data Analytics in the Cloud</vt:lpstr>
      <vt:lpstr>Platforms for Large-scale Data Analysis</vt:lpstr>
      <vt:lpstr>Parallel DBMS technologies</vt:lpstr>
      <vt:lpstr>MapReduce [Dean et al., OSDI 2004, CACM Jan 2008, CACM Jan 2010]</vt:lpstr>
      <vt:lpstr>Programming Framework</vt:lpstr>
      <vt:lpstr>MapReduce Advantages</vt:lpstr>
      <vt:lpstr>MapReduce Experience</vt:lpstr>
      <vt:lpstr>The Need</vt:lpstr>
      <vt:lpstr>MapReduce Contributions</vt:lpstr>
      <vt:lpstr>Takeaway</vt:lpstr>
      <vt:lpstr>Map Reduce vs Parallel DBMS [Pavlo et al., SIGMOD 2009, Stonebraker et al., CACM 2010, …]</vt:lpstr>
      <vt:lpstr>MapReduce: A step backwards?</vt:lpstr>
      <vt:lpstr>MapReduce VS Parallel DB: Our 2¢</vt:lpstr>
      <vt:lpstr>Leveraging DBMS Technology for Scalable Analytics</vt:lpstr>
      <vt:lpstr>Scalable Analytics Innovations</vt:lpstr>
      <vt:lpstr>Key-value Stores</vt:lpstr>
      <vt:lpstr>Simple to Not-so-simple Queries</vt:lpstr>
      <vt:lpstr>Secondary Access</vt:lpstr>
      <vt:lpstr>Remote View Maintenance [Agrawal et al. SIGMOD’2009]</vt:lpstr>
      <vt:lpstr>Hadoop DB – A Hybrid Approach [Abouzeid et al., VLDB 2009]</vt:lpstr>
      <vt:lpstr>Architecture of HadoopDB</vt:lpstr>
      <vt:lpstr>Architecture of HadoopDB</vt:lpstr>
      <vt:lpstr>Two-way Joins and MapReduce</vt:lpstr>
      <vt:lpstr>Beyond Two-way Joins?</vt:lpstr>
      <vt:lpstr>Beyond Two-way Joins</vt:lpstr>
      <vt:lpstr>Beyond Two-way Joins?</vt:lpstr>
      <vt:lpstr>Multi-way Join  [Afrati &amp; Ullman: EDBT’2010]</vt:lpstr>
      <vt:lpstr>OLAP over MapReduce</vt:lpstr>
      <vt:lpstr>PowerPoint Presentation</vt:lpstr>
      <vt:lpstr>Scalable OLAP [SIGMOD’2011: NUS &amp; UCSB Collaboration]</vt:lpstr>
      <vt:lpstr>Data Analytics in the Cloud New Challenges and Opportunities</vt:lpstr>
      <vt:lpstr>Looking Forward New Applications</vt:lpstr>
      <vt:lpstr>Conjectures</vt:lpstr>
      <vt:lpstr>Outline</vt:lpstr>
      <vt:lpstr>Platforms for Update intensive workloads</vt:lpstr>
      <vt:lpstr>Scaling in the Cloud</vt:lpstr>
      <vt:lpstr>Scaling in the Cloud</vt:lpstr>
      <vt:lpstr>Scaling in the Cloud</vt:lpstr>
      <vt:lpstr>BLOG Wisdom</vt:lpstr>
      <vt:lpstr>The “NoSQL” movement</vt:lpstr>
      <vt:lpstr>NoSQL has no relation with SQL - Micheal Stonebraker [CACM Blog]</vt:lpstr>
      <vt:lpstr>No-SQL  Not Only SQL</vt:lpstr>
      <vt:lpstr>Cloud Data Management Desiderata SQL or NoSQL</vt:lpstr>
      <vt:lpstr>Sacrificing Consistency Increased Application Complexity</vt:lpstr>
      <vt:lpstr>PowerPoint Presentation</vt:lpstr>
      <vt:lpstr>PowerPoint Presentation</vt:lpstr>
      <vt:lpstr>PowerPoint Presentation</vt:lpstr>
      <vt:lpstr>Perspectives (James Hamilton)</vt:lpstr>
      <vt:lpstr>PowerPoint Presentation</vt:lpstr>
      <vt:lpstr>Outline</vt:lpstr>
      <vt:lpstr>Key Value Stores</vt:lpstr>
      <vt:lpstr>Important Design Goals</vt:lpstr>
      <vt:lpstr>Lower Priorities</vt:lpstr>
      <vt:lpstr>Interplay with CAP</vt:lpstr>
      <vt:lpstr>Why sacrifice Consistency? </vt:lpstr>
      <vt:lpstr>C and A: In a Network Partition</vt:lpstr>
      <vt:lpstr>Too many choices – Which system should I use?</vt:lpstr>
      <vt:lpstr>Benchmarking Serving Systems [Cooper et al., SOCC 2010]</vt:lpstr>
      <vt:lpstr>Benchmark tiers</vt:lpstr>
      <vt:lpstr>Workload A – Update heavy</vt:lpstr>
      <vt:lpstr>Workload B – Read heavy</vt:lpstr>
      <vt:lpstr>Workload E – short scans</vt:lpstr>
      <vt:lpstr>Summary</vt:lpstr>
      <vt:lpstr>Coffee Break</vt:lpstr>
      <vt:lpstr>References</vt:lpstr>
    </vt:vector>
  </TitlesOfParts>
  <Company>UCSB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and Cloud Computing: Current State and Future Opportunities</dc:title>
  <dc:creator>Divyakant Agrawal;Sudipto Das;Amr El Abbadi</dc:creator>
  <cp:lastModifiedBy>Sudipto Das</cp:lastModifiedBy>
  <cp:revision>88</cp:revision>
  <dcterms:created xsi:type="dcterms:W3CDTF">2011-03-23T11:14:24Z</dcterms:created>
  <dcterms:modified xsi:type="dcterms:W3CDTF">2011-03-24T18:08:27Z</dcterms:modified>
</cp:coreProperties>
</file>